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89" r:id="rId2"/>
    <p:sldId id="273" r:id="rId3"/>
    <p:sldId id="282" r:id="rId4"/>
    <p:sldId id="274" r:id="rId5"/>
    <p:sldId id="288" r:id="rId6"/>
    <p:sldId id="257" r:id="rId7"/>
    <p:sldId id="256" r:id="rId8"/>
    <p:sldId id="292" r:id="rId9"/>
    <p:sldId id="287" r:id="rId10"/>
    <p:sldId id="294" r:id="rId11"/>
    <p:sldId id="293" r:id="rId12"/>
    <p:sldId id="286" r:id="rId13"/>
    <p:sldId id="265" r:id="rId14"/>
    <p:sldId id="283" r:id="rId15"/>
    <p:sldId id="284" r:id="rId16"/>
    <p:sldId id="285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NK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>
      <p:cViewPr varScale="1">
        <p:scale>
          <a:sx n="108" d="100"/>
          <a:sy n="108" d="100"/>
        </p:scale>
        <p:origin x="-103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C9CB8-2A48-46CE-AABD-7FF2BB4B165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0EC19C8-EC42-478B-819A-7A82D3989F30}">
      <dgm:prSet phldrT="[Text]" custT="1"/>
      <dgm:spPr/>
      <dgm:t>
        <a:bodyPr/>
        <a:lstStyle/>
        <a:p>
          <a:r>
            <a:rPr lang="en-US" sz="2600" dirty="0" smtClean="0">
              <a:latin typeface="+mj-lt"/>
            </a:rPr>
            <a:t>Tuberculosis</a:t>
          </a:r>
          <a:endParaRPr lang="en-US" sz="2600" dirty="0">
            <a:latin typeface="+mj-lt"/>
          </a:endParaRPr>
        </a:p>
      </dgm:t>
    </dgm:pt>
    <dgm:pt modelId="{AB686CA8-6572-49D2-90B3-9FA5451186F4}" type="parTrans" cxnId="{542445FF-3254-4ED6-84C1-E625A3868A28}">
      <dgm:prSet/>
      <dgm:spPr/>
      <dgm:t>
        <a:bodyPr/>
        <a:lstStyle/>
        <a:p>
          <a:endParaRPr lang="en-US"/>
        </a:p>
      </dgm:t>
    </dgm:pt>
    <dgm:pt modelId="{8A708677-0CC1-4805-81DB-C41F20F67CD6}" type="sibTrans" cxnId="{542445FF-3254-4ED6-84C1-E625A3868A28}">
      <dgm:prSet/>
      <dgm:spPr/>
      <dgm:t>
        <a:bodyPr/>
        <a:lstStyle/>
        <a:p>
          <a:endParaRPr lang="en-US"/>
        </a:p>
      </dgm:t>
    </dgm:pt>
    <dgm:pt modelId="{BE0098EF-D05F-4F56-A399-82A55E2D52C8}">
      <dgm:prSet phldrT="[Text]" custT="1"/>
      <dgm:spPr/>
      <dgm:t>
        <a:bodyPr/>
        <a:lstStyle/>
        <a:p>
          <a:r>
            <a:rPr lang="en-US" sz="2600" dirty="0" smtClean="0">
              <a:latin typeface="+mj-lt"/>
            </a:rPr>
            <a:t>Overuse of materials</a:t>
          </a:r>
          <a:endParaRPr lang="en-US" sz="2600" dirty="0">
            <a:latin typeface="+mj-lt"/>
          </a:endParaRPr>
        </a:p>
      </dgm:t>
    </dgm:pt>
    <dgm:pt modelId="{0B3DBDF4-A36A-4EDA-828E-6ED1B9F80929}" type="parTrans" cxnId="{566979A8-64C0-476B-A583-D16D8B3747E2}">
      <dgm:prSet/>
      <dgm:spPr/>
      <dgm:t>
        <a:bodyPr/>
        <a:lstStyle/>
        <a:p>
          <a:endParaRPr lang="en-US"/>
        </a:p>
      </dgm:t>
    </dgm:pt>
    <dgm:pt modelId="{0EF49FDF-612B-4E30-A9E9-0DF536439285}" type="sibTrans" cxnId="{566979A8-64C0-476B-A583-D16D8B3747E2}">
      <dgm:prSet/>
      <dgm:spPr/>
      <dgm:t>
        <a:bodyPr/>
        <a:lstStyle/>
        <a:p>
          <a:endParaRPr lang="en-US"/>
        </a:p>
      </dgm:t>
    </dgm:pt>
    <dgm:pt modelId="{BC4D281E-1C1F-4C72-96B5-DACF56468E07}">
      <dgm:prSet phldrT="[Text]" custT="1"/>
      <dgm:spPr/>
      <dgm:t>
        <a:bodyPr/>
        <a:lstStyle/>
        <a:p>
          <a:r>
            <a:rPr lang="en-US" sz="2400" dirty="0" smtClean="0">
              <a:latin typeface="+mj-lt"/>
              <a:sym typeface="Wingdings" panose="05000000000000000000" pitchFamily="2" charset="2"/>
            </a:rPr>
            <a:t>Consumerism</a:t>
          </a:r>
          <a:endParaRPr lang="en-US" sz="2400" dirty="0">
            <a:latin typeface="+mj-lt"/>
          </a:endParaRPr>
        </a:p>
      </dgm:t>
    </dgm:pt>
    <dgm:pt modelId="{843DC7F6-E0D8-453B-9B57-03C30F809DAB}" type="parTrans" cxnId="{7CC4319A-9052-463C-BC2C-FDE6B97B68BF}">
      <dgm:prSet/>
      <dgm:spPr/>
      <dgm:t>
        <a:bodyPr/>
        <a:lstStyle/>
        <a:p>
          <a:endParaRPr lang="en-US"/>
        </a:p>
      </dgm:t>
    </dgm:pt>
    <dgm:pt modelId="{94529CD4-D991-4D09-965F-5110EDBC2AAB}" type="sibTrans" cxnId="{7CC4319A-9052-463C-BC2C-FDE6B97B68BF}">
      <dgm:prSet/>
      <dgm:spPr/>
      <dgm:t>
        <a:bodyPr/>
        <a:lstStyle/>
        <a:p>
          <a:endParaRPr lang="en-US"/>
        </a:p>
      </dgm:t>
    </dgm:pt>
    <dgm:pt modelId="{44E21F37-B770-4083-AB19-AD9A2642D199}" type="pres">
      <dgm:prSet presAssocID="{7C0C9CB8-2A48-46CE-AABD-7FF2BB4B165D}" presName="Name0" presStyleCnt="0">
        <dgm:presLayoutVars>
          <dgm:dir/>
          <dgm:animLvl val="lvl"/>
          <dgm:resizeHandles val="exact"/>
        </dgm:presLayoutVars>
      </dgm:prSet>
      <dgm:spPr/>
    </dgm:pt>
    <dgm:pt modelId="{B1BDFBDE-A99A-419B-81B1-493FD56D319A}" type="pres">
      <dgm:prSet presAssocID="{80EC19C8-EC42-478B-819A-7A82D3989F3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E8D6C-2733-4222-9C5F-0FB5A0C1F879}" type="pres">
      <dgm:prSet presAssocID="{8A708677-0CC1-4805-81DB-C41F20F67CD6}" presName="parTxOnlySpace" presStyleCnt="0"/>
      <dgm:spPr/>
    </dgm:pt>
    <dgm:pt modelId="{DE69CEA2-C81C-42B2-913C-5A9DE73DCDA5}" type="pres">
      <dgm:prSet presAssocID="{BE0098EF-D05F-4F56-A399-82A55E2D52C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CBBF6-C91B-43B8-8353-CCF4F8B9385E}" type="pres">
      <dgm:prSet presAssocID="{0EF49FDF-612B-4E30-A9E9-0DF536439285}" presName="parTxOnlySpace" presStyleCnt="0"/>
      <dgm:spPr/>
    </dgm:pt>
    <dgm:pt modelId="{E3CBA1ED-3B5E-4567-B345-11A850735157}" type="pres">
      <dgm:prSet presAssocID="{BC4D281E-1C1F-4C72-96B5-DACF56468E0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2445FF-3254-4ED6-84C1-E625A3868A28}" srcId="{7C0C9CB8-2A48-46CE-AABD-7FF2BB4B165D}" destId="{80EC19C8-EC42-478B-819A-7A82D3989F30}" srcOrd="0" destOrd="0" parTransId="{AB686CA8-6572-49D2-90B3-9FA5451186F4}" sibTransId="{8A708677-0CC1-4805-81DB-C41F20F67CD6}"/>
    <dgm:cxn modelId="{566979A8-64C0-476B-A583-D16D8B3747E2}" srcId="{7C0C9CB8-2A48-46CE-AABD-7FF2BB4B165D}" destId="{BE0098EF-D05F-4F56-A399-82A55E2D52C8}" srcOrd="1" destOrd="0" parTransId="{0B3DBDF4-A36A-4EDA-828E-6ED1B9F80929}" sibTransId="{0EF49FDF-612B-4E30-A9E9-0DF536439285}"/>
    <dgm:cxn modelId="{071E10F4-C83F-4C2B-87E6-422B46BAB63E}" type="presOf" srcId="{7C0C9CB8-2A48-46CE-AABD-7FF2BB4B165D}" destId="{44E21F37-B770-4083-AB19-AD9A2642D199}" srcOrd="0" destOrd="0" presId="urn:microsoft.com/office/officeart/2005/8/layout/chevron1"/>
    <dgm:cxn modelId="{7CC4319A-9052-463C-BC2C-FDE6B97B68BF}" srcId="{7C0C9CB8-2A48-46CE-AABD-7FF2BB4B165D}" destId="{BC4D281E-1C1F-4C72-96B5-DACF56468E07}" srcOrd="2" destOrd="0" parTransId="{843DC7F6-E0D8-453B-9B57-03C30F809DAB}" sibTransId="{94529CD4-D991-4D09-965F-5110EDBC2AAB}"/>
    <dgm:cxn modelId="{47055F99-A655-4C0E-8156-6EF3D95F8326}" type="presOf" srcId="{BC4D281E-1C1F-4C72-96B5-DACF56468E07}" destId="{E3CBA1ED-3B5E-4567-B345-11A850735157}" srcOrd="0" destOrd="0" presId="urn:microsoft.com/office/officeart/2005/8/layout/chevron1"/>
    <dgm:cxn modelId="{2DDEB4CC-3E19-4700-9C2A-7181DFFDC0AF}" type="presOf" srcId="{80EC19C8-EC42-478B-819A-7A82D3989F30}" destId="{B1BDFBDE-A99A-419B-81B1-493FD56D319A}" srcOrd="0" destOrd="0" presId="urn:microsoft.com/office/officeart/2005/8/layout/chevron1"/>
    <dgm:cxn modelId="{C5D72922-9E16-4933-ACFE-820E8F608B12}" type="presOf" srcId="{BE0098EF-D05F-4F56-A399-82A55E2D52C8}" destId="{DE69CEA2-C81C-42B2-913C-5A9DE73DCDA5}" srcOrd="0" destOrd="0" presId="urn:microsoft.com/office/officeart/2005/8/layout/chevron1"/>
    <dgm:cxn modelId="{2408976E-59CC-4056-90A4-4A4BE5F6666F}" type="presParOf" srcId="{44E21F37-B770-4083-AB19-AD9A2642D199}" destId="{B1BDFBDE-A99A-419B-81B1-493FD56D319A}" srcOrd="0" destOrd="0" presId="urn:microsoft.com/office/officeart/2005/8/layout/chevron1"/>
    <dgm:cxn modelId="{C2D60900-0293-4F02-A497-9108BF43337B}" type="presParOf" srcId="{44E21F37-B770-4083-AB19-AD9A2642D199}" destId="{8F1E8D6C-2733-4222-9C5F-0FB5A0C1F879}" srcOrd="1" destOrd="0" presId="urn:microsoft.com/office/officeart/2005/8/layout/chevron1"/>
    <dgm:cxn modelId="{0DBDC60A-3342-40F6-9A54-F2B1F8498456}" type="presParOf" srcId="{44E21F37-B770-4083-AB19-AD9A2642D199}" destId="{DE69CEA2-C81C-42B2-913C-5A9DE73DCDA5}" srcOrd="2" destOrd="0" presId="urn:microsoft.com/office/officeart/2005/8/layout/chevron1"/>
    <dgm:cxn modelId="{BB64FACC-A4FC-488D-AD55-574C73565658}" type="presParOf" srcId="{44E21F37-B770-4083-AB19-AD9A2642D199}" destId="{207CBBF6-C91B-43B8-8353-CCF4F8B9385E}" srcOrd="3" destOrd="0" presId="urn:microsoft.com/office/officeart/2005/8/layout/chevron1"/>
    <dgm:cxn modelId="{4249A5BB-0328-433F-9696-9627677B7E61}" type="presParOf" srcId="{44E21F37-B770-4083-AB19-AD9A2642D199}" destId="{E3CBA1ED-3B5E-4567-B345-11A85073515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FBDE-A99A-419B-81B1-493FD56D319A}">
      <dsp:nvSpPr>
        <dsp:cNvPr id="0" name=""/>
        <dsp:cNvSpPr/>
      </dsp:nvSpPr>
      <dsp:spPr>
        <a:xfrm>
          <a:off x="2678" y="452139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Tuberculosis</a:t>
          </a:r>
          <a:endParaRPr lang="en-US" sz="2600" kern="1200" dirty="0">
            <a:latin typeface="+mj-lt"/>
          </a:endParaRPr>
        </a:p>
      </dsp:txBody>
      <dsp:txXfrm>
        <a:off x="655438" y="452139"/>
        <a:ext cx="1958280" cy="1305520"/>
      </dsp:txXfrm>
    </dsp:sp>
    <dsp:sp modelId="{DE69CEA2-C81C-42B2-913C-5A9DE73DCDA5}">
      <dsp:nvSpPr>
        <dsp:cNvPr id="0" name=""/>
        <dsp:cNvSpPr/>
      </dsp:nvSpPr>
      <dsp:spPr>
        <a:xfrm>
          <a:off x="2940099" y="452139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+mj-lt"/>
            </a:rPr>
            <a:t>Overuse of materials</a:t>
          </a:r>
          <a:endParaRPr lang="en-US" sz="2600" kern="1200" dirty="0">
            <a:latin typeface="+mj-lt"/>
          </a:endParaRPr>
        </a:p>
      </dsp:txBody>
      <dsp:txXfrm>
        <a:off x="3592859" y="452139"/>
        <a:ext cx="1958280" cy="1305520"/>
      </dsp:txXfrm>
    </dsp:sp>
    <dsp:sp modelId="{E3CBA1ED-3B5E-4567-B345-11A850735157}">
      <dsp:nvSpPr>
        <dsp:cNvPr id="0" name=""/>
        <dsp:cNvSpPr/>
      </dsp:nvSpPr>
      <dsp:spPr>
        <a:xfrm>
          <a:off x="5877520" y="452139"/>
          <a:ext cx="3263800" cy="13055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  <a:sym typeface="Wingdings" panose="05000000000000000000" pitchFamily="2" charset="2"/>
            </a:rPr>
            <a:t>Consumerism</a:t>
          </a:r>
          <a:endParaRPr lang="en-US" sz="2400" kern="1200" dirty="0">
            <a:latin typeface="+mj-lt"/>
          </a:endParaRPr>
        </a:p>
      </dsp:txBody>
      <dsp:txXfrm>
        <a:off x="6530280" y="452139"/>
        <a:ext cx="1958280" cy="130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C2C2F-1615-4E6C-93CE-9BB58F9CE487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15F31-5D1A-4702-905B-1D969AE1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7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5F31-5D1A-4702-905B-1D969AE19F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2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1E3DCD-6295-440A-9E62-05840DDF5A9F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.yimg.com/a/feeds/us/grn/Green_Graffiti/2920424620103830173S600x600Q85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plasticfreelife.com/press-kit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lever.com/sustainable-living/the-sustainable-living-plan/our-strategy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economist.com/news/united-states/21610323-barack-obamas-ambitions-africa-will-be-measure-american-engagement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eb.worldbank.org/WBSITE/EXTERNAL/TOPICS/EXTENERGY2/0,,contentMDK:22855502~pagePK:210058~piPK:210062~theSitePK:4114200,00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a.gov/epawaste/nonhaz/municipal/" TargetMode="External"/><Relationship Id="rId5" Type="http://schemas.openxmlformats.org/officeDocument/2006/relationships/hyperlink" Target="http://www.unwater.org/water-cooperation-2013/water-cooperation/facts-and-figures/en/" TargetMode="External"/><Relationship Id="rId4" Type="http://schemas.openxmlformats.org/officeDocument/2006/relationships/hyperlink" Target="http://www.who.int/water_sanitation_health/mdg1/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world/global-development/la-fg-global-trash-20160422-20160421-snap-htmlstory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footprintnetwork.org/ecological_footprint_nations/index.html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s://www.newscientist.com/article/dn17569-consumerism-is-eating-the-fu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96240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The Basics</a:t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Commodity Fetishism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eal value v. perceived value of a product</a:t>
            </a:r>
          </a:p>
          <a:p>
            <a:pPr>
              <a:buClr>
                <a:srgbClr val="9CBEBD"/>
              </a:buClr>
            </a:pPr>
            <a:r>
              <a:rPr lang="en-US" sz="2800" dirty="0">
                <a:solidFill>
                  <a:srgbClr val="2F2B20"/>
                </a:solidFill>
                <a:latin typeface="Cambria"/>
              </a:rPr>
              <a:t>Real </a:t>
            </a:r>
            <a:r>
              <a:rPr lang="en-US" sz="2800" dirty="0" smtClean="0">
                <a:solidFill>
                  <a:srgbClr val="2F2B20"/>
                </a:solidFill>
                <a:latin typeface="Cambria"/>
              </a:rPr>
              <a:t>value = human </a:t>
            </a:r>
            <a:r>
              <a:rPr lang="en-US" sz="2800" dirty="0">
                <a:solidFill>
                  <a:srgbClr val="2F2B20"/>
                </a:solidFill>
                <a:latin typeface="Cambria"/>
              </a:rPr>
              <a:t>labor</a:t>
            </a:r>
          </a:p>
          <a:p>
            <a:pPr lvl="1">
              <a:buClr>
                <a:srgbClr val="9CBEBD"/>
              </a:buClr>
            </a:pP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Real value obscured</a:t>
            </a:r>
          </a:p>
          <a:p>
            <a:pPr lvl="2">
              <a:buClr>
                <a:srgbClr val="FFFFFF">
                  <a:shade val="50000"/>
                </a:srgbClr>
              </a:buClr>
            </a:pP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Price</a:t>
            </a:r>
            <a:r>
              <a:rPr lang="en-US" sz="2600" dirty="0">
                <a:solidFill>
                  <a:srgbClr val="2F2B20"/>
                </a:solidFill>
                <a:latin typeface="Cambria"/>
              </a:rPr>
              <a:t>, brand v. generic, healthfulness</a:t>
            </a:r>
          </a:p>
          <a:p>
            <a:pPr lvl="2">
              <a:buClr>
                <a:srgbClr val="FFFFFF">
                  <a:shade val="50000"/>
                </a:srgbClr>
              </a:buClr>
            </a:pPr>
            <a:r>
              <a:rPr lang="en-US" sz="2600" dirty="0">
                <a:solidFill>
                  <a:srgbClr val="2F2B20"/>
                </a:solidFill>
                <a:latin typeface="Cambria"/>
              </a:rPr>
              <a:t>Don’t consider source of </a:t>
            </a: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product</a:t>
            </a: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Perceived value = what product can do for buyer</a:t>
            </a:r>
          </a:p>
          <a:p>
            <a:pPr lvl="1">
              <a:buClr>
                <a:srgbClr val="FFFFFF">
                  <a:shade val="50000"/>
                </a:srgbClr>
              </a:buClr>
            </a:pPr>
            <a:r>
              <a:rPr lang="en-US" sz="2600" dirty="0">
                <a:solidFill>
                  <a:srgbClr val="2F2B20"/>
                </a:solidFill>
                <a:latin typeface="Cambria"/>
              </a:rPr>
              <a:t>Satisfy need, accord social stature, assuage guilt, promote health, save them time/money, etc.</a:t>
            </a:r>
          </a:p>
          <a:p>
            <a:pPr lvl="1">
              <a:buClr>
                <a:srgbClr val="9CBEBD"/>
              </a:buClr>
            </a:pP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Value-added products</a:t>
            </a:r>
          </a:p>
          <a:p>
            <a:pPr lvl="2">
              <a:buClr>
                <a:srgbClr val="FFFFFF">
                  <a:shade val="50000"/>
                </a:srgbClr>
              </a:buClr>
            </a:pP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Not </a:t>
            </a:r>
            <a:r>
              <a:rPr lang="en-US" sz="2600" dirty="0">
                <a:solidFill>
                  <a:srgbClr val="2F2B20"/>
                </a:solidFill>
                <a:latin typeface="Cambria"/>
              </a:rPr>
              <a:t>just oats, but </a:t>
            </a:r>
            <a:r>
              <a:rPr lang="en-US" sz="2600" b="1" i="1" dirty="0">
                <a:solidFill>
                  <a:srgbClr val="2F2B20"/>
                </a:solidFill>
                <a:latin typeface="Cambria"/>
              </a:rPr>
              <a:t>Quaker Oats</a:t>
            </a:r>
          </a:p>
          <a:p>
            <a:pPr lvl="2">
              <a:buClr>
                <a:srgbClr val="FFFFFF">
                  <a:shade val="50000"/>
                </a:srgbClr>
              </a:buClr>
            </a:pPr>
            <a:r>
              <a:rPr lang="en-US" sz="2600" dirty="0">
                <a:solidFill>
                  <a:srgbClr val="2F2B20"/>
                </a:solidFill>
                <a:latin typeface="Cambria"/>
              </a:rPr>
              <a:t>Not just a smart phone, but an </a:t>
            </a:r>
            <a:r>
              <a:rPr lang="en-US" sz="2600" b="1" i="1" dirty="0">
                <a:solidFill>
                  <a:srgbClr val="2F2B20"/>
                </a:solidFill>
                <a:latin typeface="Cambria"/>
              </a:rPr>
              <a:t>iPhone</a:t>
            </a: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marL="923544" lvl="5" indent="0">
              <a:buNone/>
            </a:pPr>
            <a:r>
              <a:rPr lang="en-US" sz="1800" dirty="0" smtClean="0">
                <a:latin typeface="+mj-lt"/>
              </a:rPr>
              <a:t>¤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9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Commodity Fetishism Problems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6477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Producer not vested in end product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Consumer not vested in producer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Hidden costs behind product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+mj-lt"/>
              </a:rPr>
              <a:t>Externalities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+mj-lt"/>
              </a:rPr>
              <a:t>Human, </a:t>
            </a:r>
            <a:r>
              <a:rPr lang="en-US" sz="2600" dirty="0" err="1" smtClean="0">
                <a:solidFill>
                  <a:schemeClr val="tx1"/>
                </a:solidFill>
                <a:latin typeface="+mj-lt"/>
              </a:rPr>
              <a:t>env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. damage, not in purchase price</a:t>
            </a:r>
          </a:p>
          <a:p>
            <a:pPr lvl="0">
              <a:buClr>
                <a:srgbClr val="A9A57C"/>
              </a:buClr>
            </a:pPr>
            <a:r>
              <a:rPr lang="en-US" sz="2800" dirty="0">
                <a:solidFill>
                  <a:srgbClr val="2F2B20"/>
                </a:solidFill>
                <a:latin typeface="Cambria"/>
              </a:rPr>
              <a:t>Assigning value</a:t>
            </a:r>
          </a:p>
          <a:p>
            <a:pPr lvl="1">
              <a:buClr>
                <a:srgbClr val="9CBEBD"/>
              </a:buClr>
            </a:pPr>
            <a:r>
              <a:rPr lang="en-US" sz="2600" dirty="0">
                <a:solidFill>
                  <a:srgbClr val="2F2B20"/>
                </a:solidFill>
                <a:latin typeface="Cambria"/>
              </a:rPr>
              <a:t>NEM: </a:t>
            </a: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market </a:t>
            </a:r>
            <a:r>
              <a:rPr lang="en-US" sz="2600" dirty="0">
                <a:solidFill>
                  <a:srgbClr val="2F2B20"/>
                </a:solidFill>
                <a:latin typeface="Cambria"/>
              </a:rPr>
              <a:t>decides</a:t>
            </a:r>
          </a:p>
          <a:p>
            <a:pPr lvl="1">
              <a:buClr>
                <a:srgbClr val="9CBEBD"/>
              </a:buClr>
            </a:pP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Critics: should consider externalities</a:t>
            </a:r>
          </a:p>
          <a:p>
            <a:pPr lvl="0">
              <a:buClr>
                <a:srgbClr val="A9A57C"/>
              </a:buClr>
            </a:pPr>
            <a:r>
              <a:rPr lang="en-US" sz="2800" dirty="0">
                <a:solidFill>
                  <a:srgbClr val="2F2B20"/>
                </a:solidFill>
                <a:latin typeface="Cambria"/>
              </a:rPr>
              <a:t>Everyone caught in capitalist net</a:t>
            </a:r>
          </a:p>
          <a:p>
            <a:pPr lvl="1">
              <a:buClr>
                <a:srgbClr val="9CBEBD"/>
              </a:buClr>
            </a:pP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Earn </a:t>
            </a:r>
            <a:r>
              <a:rPr lang="en-US" sz="2600" dirty="0">
                <a:solidFill>
                  <a:srgbClr val="2F2B20"/>
                </a:solidFill>
                <a:latin typeface="Cambria"/>
              </a:rPr>
              <a:t>more money, buy more </a:t>
            </a: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stuff</a:t>
            </a:r>
          </a:p>
          <a:p>
            <a:pPr lvl="1">
              <a:buClr>
                <a:srgbClr val="9CBEBD"/>
              </a:buClr>
            </a:pP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System </a:t>
            </a:r>
            <a:r>
              <a:rPr lang="en-US" sz="2600" dirty="0">
                <a:solidFill>
                  <a:srgbClr val="2F2B20"/>
                </a:solidFill>
                <a:latin typeface="Cambria"/>
              </a:rPr>
              <a:t>sets rules in its </a:t>
            </a:r>
            <a:r>
              <a:rPr lang="en-US" sz="2600" dirty="0" smtClean="0">
                <a:solidFill>
                  <a:srgbClr val="2F2B20"/>
                </a:solidFill>
                <a:latin typeface="Cambria"/>
              </a:rPr>
              <a:t>favor</a:t>
            </a:r>
            <a:endParaRPr lang="en-US" sz="2600" dirty="0" smtClean="0">
              <a:latin typeface="+mj-lt"/>
            </a:endParaRPr>
          </a:p>
          <a:p>
            <a:pPr marL="274320" lvl="1" indent="0">
              <a:buClr>
                <a:srgbClr val="9CBEBD"/>
              </a:buClr>
              <a:buNone/>
            </a:pPr>
            <a:r>
              <a:rPr lang="en-US" sz="2600" dirty="0" smtClean="0">
                <a:latin typeface="+mj-lt"/>
              </a:rPr>
              <a:t>¤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12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Credit Cards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858000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228600" algn="l"/>
              </a:tabLst>
            </a:pPr>
            <a:r>
              <a:rPr lang="en-US" sz="2800" dirty="0">
                <a:latin typeface="+mj-lt"/>
              </a:rPr>
              <a:t>How does the rise of the credit card undermine sustainability</a:t>
            </a:r>
            <a:r>
              <a:rPr lang="en-US" sz="2800" dirty="0" smtClean="0">
                <a:latin typeface="+mj-lt"/>
              </a:rPr>
              <a:t>? </a:t>
            </a:r>
            <a:r>
              <a:rPr lang="en-US" sz="2400" dirty="0" smtClean="0">
                <a:latin typeface="+mj-lt"/>
              </a:rPr>
              <a:t>(WA Q1)</a:t>
            </a:r>
          </a:p>
          <a:p>
            <a:pPr marL="0" lvl="0" indent="0">
              <a:buNone/>
            </a:pPr>
            <a:endParaRPr lang="en-US" sz="400" dirty="0" smtClean="0"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Facilitates overconsumption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Lose sight of ‘value’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latin typeface="+mj-lt"/>
              </a:rPr>
              <a:t>E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co-conscious CCs as oxymoron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Materially unsustainable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Disposability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‘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Inflationary culture’ </a:t>
            </a:r>
          </a:p>
          <a:p>
            <a:pPr marL="0" indent="0">
              <a:buNone/>
            </a:pPr>
            <a:r>
              <a:rPr lang="en-US" sz="1600" b="1" dirty="0" smtClean="0">
                <a:latin typeface="+mj-lt"/>
              </a:rPr>
              <a:t>☼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9600" y="3856078"/>
            <a:ext cx="4724400" cy="2882444"/>
            <a:chOff x="4419600" y="3810000"/>
            <a:chExt cx="4724400" cy="28824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53"/>
            <a:stretch/>
          </p:blipFill>
          <p:spPr bwMode="auto">
            <a:xfrm>
              <a:off x="4419600" y="3810000"/>
              <a:ext cx="4724400" cy="2882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72000" y="6477000"/>
              <a:ext cx="441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hlinkClick r:id="rId3"/>
                </a:rPr>
                <a:t>http://</a:t>
              </a:r>
              <a:r>
                <a:rPr lang="en-US" sz="800" dirty="0" smtClean="0">
                  <a:hlinkClick r:id="rId3"/>
                </a:rPr>
                <a:t>l.yimg.com/a/feeds/us/grn/Green_Graffiti/2920424620103830173S600x600Q85.jpg</a:t>
              </a:r>
              <a:r>
                <a:rPr lang="en-US" sz="800" dirty="0" smtClean="0"/>
                <a:t> 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485"/>
            <a:ext cx="8229600" cy="68580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28600" algn="l"/>
              </a:tabLst>
            </a:pPr>
            <a:r>
              <a:rPr lang="en-US" sz="2800" dirty="0">
                <a:latin typeface="+mj-lt"/>
              </a:rPr>
              <a:t>Why is whether plastic can be green </a:t>
            </a:r>
            <a:r>
              <a:rPr lang="en-US" sz="2400" dirty="0">
                <a:latin typeface="+mj-lt"/>
              </a:rPr>
              <a:t>(i.e. ‘green plastic’)</a:t>
            </a:r>
            <a:r>
              <a:rPr lang="en-US" sz="2800" dirty="0">
                <a:latin typeface="+mj-lt"/>
              </a:rPr>
              <a:t> up for debate? </a:t>
            </a:r>
            <a:r>
              <a:rPr lang="en-US" sz="2400" dirty="0">
                <a:latin typeface="+mj-lt"/>
              </a:rPr>
              <a:t>(WA </a:t>
            </a:r>
            <a:r>
              <a:rPr lang="en-US" sz="2400" dirty="0" smtClean="0">
                <a:latin typeface="+mj-lt"/>
              </a:rPr>
              <a:t>Q2)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What it’s made of</a:t>
            </a:r>
          </a:p>
          <a:p>
            <a:pPr lvl="2"/>
            <a:r>
              <a:rPr lang="en-US" sz="2500" dirty="0" smtClean="0">
                <a:latin typeface="+mj-lt"/>
              </a:rPr>
              <a:t>Bioplastics v. petro-plastics</a:t>
            </a:r>
          </a:p>
          <a:p>
            <a:pPr lvl="2"/>
            <a:r>
              <a:rPr lang="en-US" sz="2500" dirty="0" smtClean="0">
                <a:latin typeface="+mj-lt"/>
              </a:rPr>
              <a:t>Non/renewable resources</a:t>
            </a:r>
          </a:p>
          <a:p>
            <a:pPr lvl="3"/>
            <a:r>
              <a:rPr lang="en-US" sz="2300" dirty="0" smtClean="0">
                <a:latin typeface="+mj-lt"/>
              </a:rPr>
              <a:t>Using crop space?</a:t>
            </a:r>
          </a:p>
          <a:p>
            <a:pPr lvl="3"/>
            <a:r>
              <a:rPr lang="en-US" sz="2300" dirty="0" smtClean="0">
                <a:latin typeface="+mj-lt"/>
              </a:rPr>
              <a:t>Petro- from fossil fuel processing waste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Life-cycle of plastic waste</a:t>
            </a:r>
          </a:p>
          <a:p>
            <a:pPr lvl="2"/>
            <a:r>
              <a:rPr lang="en-US" sz="2500" dirty="0" smtClean="0">
                <a:latin typeface="+mj-lt"/>
              </a:rPr>
              <a:t>Biodegradability</a:t>
            </a:r>
          </a:p>
          <a:p>
            <a:pPr lvl="2"/>
            <a:r>
              <a:rPr lang="en-US" sz="2500" dirty="0" smtClean="0">
                <a:latin typeface="+mj-lt"/>
              </a:rPr>
              <a:t>Need new infrastructure for bioplastics</a:t>
            </a:r>
            <a:endParaRPr lang="en-US" sz="2500" dirty="0"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Cost factor</a:t>
            </a:r>
          </a:p>
          <a:p>
            <a:pPr lvl="2"/>
            <a:r>
              <a:rPr lang="en-US" sz="2500" dirty="0" smtClean="0">
                <a:latin typeface="+mj-lt"/>
              </a:rPr>
              <a:t>For production, disposal</a:t>
            </a:r>
          </a:p>
          <a:p>
            <a:pPr lvl="2"/>
            <a:r>
              <a:rPr lang="en-US" sz="2500" dirty="0" smtClean="0">
                <a:latin typeface="+mj-lt"/>
              </a:rPr>
              <a:t>What does ‘biodegradable’ really mean?</a:t>
            </a:r>
            <a:endParaRPr lang="en-US" sz="2500" dirty="0">
              <a:latin typeface="+mj-lt"/>
            </a:endParaRPr>
          </a:p>
          <a:p>
            <a:pPr marL="0" indent="0">
              <a:buNone/>
            </a:pPr>
            <a:r>
              <a:rPr lang="en-US" sz="1600" b="1" dirty="0" smtClean="0">
                <a:latin typeface="+mj-lt"/>
              </a:rPr>
              <a:t>☼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48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858000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228600" algn="l"/>
              </a:tabLst>
            </a:pPr>
            <a:r>
              <a:rPr lang="en-US" sz="3200" dirty="0" smtClean="0">
                <a:latin typeface="+mj-lt"/>
              </a:rPr>
              <a:t>Meet Beth Terry: Plastic </a:t>
            </a:r>
            <a:r>
              <a:rPr lang="en-US" sz="3200" dirty="0" err="1" smtClean="0">
                <a:latin typeface="+mj-lt"/>
              </a:rPr>
              <a:t>Purger</a:t>
            </a:r>
            <a:endParaRPr lang="en-US" sz="2400" dirty="0" smtClean="0">
              <a:latin typeface="+mj-lt"/>
            </a:endParaRPr>
          </a:p>
          <a:p>
            <a:pPr marL="274320" lvl="1" indent="0">
              <a:buNone/>
            </a:pP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latin typeface="+mj-lt"/>
              </a:rPr>
              <a:t>What did you learn from her experience of trying to forgo plastic? </a:t>
            </a:r>
            <a:endParaRPr lang="en-US" sz="1600" b="1" dirty="0" smtClean="0">
              <a:solidFill>
                <a:schemeClr val="tx1"/>
              </a:solidFill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97" y="2514600"/>
            <a:ext cx="4191000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90113" y="56578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Plastic Waste for 2011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72" y="2153474"/>
            <a:ext cx="314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10210800"/>
            <a:ext cx="350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https://myplasticfreelife.com/press-kit</a:t>
            </a:r>
            <a:r>
              <a:rPr lang="en-US" sz="800" dirty="0" smtClean="0">
                <a:hlinkClick r:id="rId3"/>
              </a:rPr>
              <a:t>/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409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858000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228600" algn="l"/>
              </a:tabLst>
            </a:pPr>
            <a:r>
              <a:rPr lang="en-US" sz="2800" dirty="0">
                <a:latin typeface="+mj-lt"/>
              </a:rPr>
              <a:t>Why are MNCs’ “sustainability” policies more aptly described as “efficiency” policies? </a:t>
            </a:r>
            <a:r>
              <a:rPr lang="en-US" sz="2400" dirty="0" smtClean="0">
                <a:latin typeface="+mj-lt"/>
              </a:rPr>
              <a:t>(WA Q3)</a:t>
            </a:r>
          </a:p>
          <a:p>
            <a:pPr lvl="1"/>
            <a:endParaRPr lang="en-US" sz="4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Diverse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schemes 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Actual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env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., social impact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Cost saving, compliance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Higher profits and stock valuation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Good PR</a:t>
            </a:r>
          </a:p>
          <a:p>
            <a:pPr lvl="2"/>
            <a:r>
              <a:rPr lang="en-US" sz="2500" dirty="0" smtClean="0">
                <a:solidFill>
                  <a:schemeClr val="tx1"/>
                </a:solidFill>
                <a:latin typeface="+mj-lt"/>
                <a:hlinkClick r:id="rId2"/>
              </a:rPr>
              <a:t>Unilever</a:t>
            </a:r>
            <a:endParaRPr lang="en-US" sz="2500" dirty="0">
              <a:solidFill>
                <a:schemeClr val="tx1"/>
              </a:solidFill>
              <a:latin typeface="+mj-lt"/>
            </a:endParaRPr>
          </a:p>
          <a:p>
            <a:pPr marL="274320" lvl="1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☼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8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Recap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Sustainable development  v. sustainability</a:t>
            </a:r>
          </a:p>
          <a:p>
            <a:r>
              <a:rPr lang="en-US" sz="2800" dirty="0" smtClean="0">
                <a:latin typeface="+mj-lt"/>
              </a:rPr>
              <a:t>Consumption</a:t>
            </a:r>
            <a:endParaRPr lang="en-US" sz="2800" dirty="0">
              <a:latin typeface="+mj-lt"/>
            </a:endParaRPr>
          </a:p>
          <a:p>
            <a:pPr lvl="1"/>
            <a:r>
              <a:rPr lang="en-US" sz="2500" dirty="0" smtClean="0">
                <a:solidFill>
                  <a:schemeClr val="tx1"/>
                </a:solidFill>
                <a:latin typeface="+mj-lt"/>
              </a:rPr>
              <a:t>Plastic’s contributions</a:t>
            </a:r>
          </a:p>
          <a:p>
            <a:pPr lvl="2"/>
            <a:r>
              <a:rPr lang="en-US" sz="2400" dirty="0" smtClean="0">
                <a:latin typeface="+mj-lt"/>
              </a:rPr>
              <a:t>The credit </a:t>
            </a:r>
            <a:r>
              <a:rPr lang="en-US" sz="2400" dirty="0">
                <a:latin typeface="+mj-lt"/>
              </a:rPr>
              <a:t>card’s </a:t>
            </a:r>
            <a:r>
              <a:rPr lang="en-US" sz="2400" dirty="0" smtClean="0">
                <a:latin typeface="+mj-lt"/>
              </a:rPr>
              <a:t>role</a:t>
            </a:r>
          </a:p>
          <a:p>
            <a:pPr lvl="2"/>
            <a:r>
              <a:rPr lang="en-US" sz="2400" dirty="0" smtClean="0">
                <a:latin typeface="+mj-lt"/>
              </a:rPr>
              <a:t>…Then the debit card follows</a:t>
            </a:r>
            <a:endParaRPr lang="en-US" sz="24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Commodity fetishism</a:t>
            </a:r>
          </a:p>
          <a:p>
            <a:r>
              <a:rPr lang="en-US" sz="2800" dirty="0" smtClean="0">
                <a:latin typeface="+mj-lt"/>
              </a:rPr>
              <a:t>Issues with sustainability practices</a:t>
            </a:r>
          </a:p>
          <a:p>
            <a:pPr marL="0" lvl="0" indent="0">
              <a:buClr>
                <a:srgbClr val="A9A57C"/>
              </a:buClr>
              <a:buNone/>
            </a:pPr>
            <a:r>
              <a:rPr lang="en-US" sz="1600" b="1" dirty="0">
                <a:solidFill>
                  <a:srgbClr val="2F2B20"/>
                </a:solidFill>
                <a:latin typeface="Cambria"/>
              </a:rPr>
              <a:t>☼</a:t>
            </a: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The State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185333"/>
            <a:ext cx="8229600" cy="5672667"/>
          </a:xfrm>
        </p:spPr>
        <p:txBody>
          <a:bodyPr>
            <a:noAutofit/>
          </a:bodyPr>
          <a:lstStyle/>
          <a:p>
            <a:pPr marL="347663" indent="-284163"/>
            <a:r>
              <a:rPr lang="en-US" dirty="0" smtClean="0">
                <a:latin typeface="+mj-lt"/>
              </a:rPr>
              <a:t>By 2050, need 60% more food </a:t>
            </a:r>
          </a:p>
          <a:p>
            <a:pPr marL="347663" indent="-284163"/>
            <a:r>
              <a:rPr lang="en-US" dirty="0" smtClean="0">
                <a:latin typeface="+mj-lt"/>
              </a:rPr>
              <a:t>20% no electricity</a:t>
            </a:r>
          </a:p>
          <a:p>
            <a:pPr marL="347663" indent="-284163"/>
            <a:r>
              <a:rPr lang="en-US" dirty="0" smtClean="0">
                <a:latin typeface="+mj-lt"/>
              </a:rPr>
              <a:t>35% no plumbing</a:t>
            </a:r>
          </a:p>
          <a:p>
            <a:pPr marL="347663" indent="-284163"/>
            <a:r>
              <a:rPr lang="en-US" dirty="0" smtClean="0">
                <a:latin typeface="+mj-lt"/>
              </a:rPr>
              <a:t>Waste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04488" y="6170447"/>
            <a:ext cx="46364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2"/>
              </a:rPr>
              <a:t>http://web.worldbank.org/WBSITE/EXTERNAL/TOPICS/EXTENERGY2/0,,</a:t>
            </a:r>
            <a:r>
              <a:rPr lang="en-US" sz="700" dirty="0" smtClean="0">
                <a:hlinkClick r:id="rId2"/>
              </a:rPr>
              <a:t>contentMDK:22855502~pagePK:210058~piPK:210062~theSitePK:4114200,00.html</a:t>
            </a:r>
            <a:r>
              <a:rPr lang="en-US" sz="700" dirty="0"/>
              <a:t>; </a:t>
            </a:r>
            <a:r>
              <a:rPr lang="en-US" sz="700" dirty="0">
                <a:hlinkClick r:id="rId3"/>
              </a:rPr>
              <a:t>http://</a:t>
            </a:r>
            <a:r>
              <a:rPr lang="en-US" sz="700" dirty="0" smtClean="0">
                <a:hlinkClick r:id="rId3"/>
              </a:rPr>
              <a:t>www.economist.com/news/united-states/21610323-barack-obamas-ambitions-africa-will-be-measure-american-engagement</a:t>
            </a:r>
            <a:r>
              <a:rPr lang="en-US" sz="700" dirty="0" smtClean="0"/>
              <a:t>  </a:t>
            </a:r>
          </a:p>
          <a:p>
            <a:r>
              <a:rPr lang="en-US" sz="700" dirty="0">
                <a:hlinkClick r:id="rId4"/>
              </a:rPr>
              <a:t>http://www.who.int/water_sanitation_health/mdg1/en</a:t>
            </a:r>
            <a:r>
              <a:rPr lang="en-US" sz="700" dirty="0" smtClean="0">
                <a:hlinkClick r:id="rId4"/>
              </a:rPr>
              <a:t>/</a:t>
            </a:r>
            <a:r>
              <a:rPr lang="en-US" sz="700" dirty="0" smtClean="0"/>
              <a:t> </a:t>
            </a:r>
          </a:p>
          <a:p>
            <a:r>
              <a:rPr lang="en-US" sz="700" dirty="0">
                <a:hlinkClick r:id="rId5"/>
              </a:rPr>
              <a:t>http://www.unwater.org/water-cooperation-2013/water-cooperation/facts-and-figures/en</a:t>
            </a:r>
            <a:r>
              <a:rPr lang="en-US" sz="700" dirty="0" smtClean="0">
                <a:hlinkClick r:id="rId5"/>
              </a:rPr>
              <a:t>/</a:t>
            </a:r>
            <a:r>
              <a:rPr lang="en-US" sz="700" dirty="0" smtClean="0"/>
              <a:t> </a:t>
            </a:r>
          </a:p>
          <a:p>
            <a:r>
              <a:rPr lang="en-US" sz="700" dirty="0">
                <a:hlinkClick r:id="rId6"/>
              </a:rPr>
              <a:t>http://www.epa.gov/epawaste/nonhaz/municipal</a:t>
            </a:r>
            <a:r>
              <a:rPr lang="en-US" sz="700" dirty="0" smtClean="0">
                <a:hlinkClick r:id="rId6"/>
              </a:rPr>
              <a:t>/</a:t>
            </a:r>
            <a:r>
              <a:rPr lang="en-US" sz="700" dirty="0" smtClean="0"/>
              <a:t> </a:t>
            </a:r>
          </a:p>
          <a:p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" y="3200400"/>
            <a:ext cx="4405656" cy="34009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weirk\Desktop\IMG_229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1"/>
          <a:stretch/>
        </p:blipFill>
        <p:spPr bwMode="auto">
          <a:xfrm>
            <a:off x="4610412" y="1981200"/>
            <a:ext cx="4443444" cy="34921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9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2"/>
          <a:stretch/>
        </p:blipFill>
        <p:spPr bwMode="auto">
          <a:xfrm>
            <a:off x="0" y="0"/>
            <a:ext cx="9144000" cy="689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" y="6694521"/>
            <a:ext cx="472135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3"/>
              </a:rPr>
              <a:t>http://</a:t>
            </a:r>
            <a:r>
              <a:rPr lang="en-US" sz="700" dirty="0" smtClean="0">
                <a:hlinkClick r:id="rId3"/>
              </a:rPr>
              <a:t>www.latimes.com/world/global-development/la-fg-global-trash-20160422-20160421-snap-htmlstory.html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223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-91752" y="0"/>
            <a:ext cx="9311951" cy="7086600"/>
            <a:chOff x="106396110" y="106870455"/>
            <a:chExt cx="9052560" cy="678941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96110" y="106870455"/>
              <a:ext cx="9052560" cy="6789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11703089" y="109454713"/>
              <a:ext cx="666115" cy="652938"/>
            </a:xfrm>
            <a:custGeom>
              <a:avLst/>
              <a:gdLst>
                <a:gd name="T0" fmla="*/ 314325 w 483394"/>
                <a:gd name="T1" fmla="*/ 266700 h 481012"/>
                <a:gd name="T2" fmla="*/ 302419 w 483394"/>
                <a:gd name="T3" fmla="*/ 245269 h 481012"/>
                <a:gd name="T4" fmla="*/ 290513 w 483394"/>
                <a:gd name="T5" fmla="*/ 214312 h 481012"/>
                <a:gd name="T6" fmla="*/ 276225 w 483394"/>
                <a:gd name="T7" fmla="*/ 207169 h 481012"/>
                <a:gd name="T8" fmla="*/ 254794 w 483394"/>
                <a:gd name="T9" fmla="*/ 192881 h 481012"/>
                <a:gd name="T10" fmla="*/ 242888 w 483394"/>
                <a:gd name="T11" fmla="*/ 180975 h 481012"/>
                <a:gd name="T12" fmla="*/ 245269 w 483394"/>
                <a:gd name="T13" fmla="*/ 164306 h 481012"/>
                <a:gd name="T14" fmla="*/ 240507 w 483394"/>
                <a:gd name="T15" fmla="*/ 123825 h 481012"/>
                <a:gd name="T16" fmla="*/ 214313 w 483394"/>
                <a:gd name="T17" fmla="*/ 73819 h 481012"/>
                <a:gd name="T18" fmla="*/ 207169 w 483394"/>
                <a:gd name="T19" fmla="*/ 59531 h 481012"/>
                <a:gd name="T20" fmla="*/ 192882 w 483394"/>
                <a:gd name="T21" fmla="*/ 26194 h 481012"/>
                <a:gd name="T22" fmla="*/ 176213 w 483394"/>
                <a:gd name="T23" fmla="*/ 14287 h 481012"/>
                <a:gd name="T24" fmla="*/ 154782 w 483394"/>
                <a:gd name="T25" fmla="*/ 4762 h 481012"/>
                <a:gd name="T26" fmla="*/ 85725 w 483394"/>
                <a:gd name="T27" fmla="*/ 4762 h 481012"/>
                <a:gd name="T28" fmla="*/ 61913 w 483394"/>
                <a:gd name="T29" fmla="*/ 9525 h 481012"/>
                <a:gd name="T30" fmla="*/ 40482 w 483394"/>
                <a:gd name="T31" fmla="*/ 23812 h 481012"/>
                <a:gd name="T32" fmla="*/ 28575 w 483394"/>
                <a:gd name="T33" fmla="*/ 35719 h 481012"/>
                <a:gd name="T34" fmla="*/ 19050 w 483394"/>
                <a:gd name="T35" fmla="*/ 50006 h 481012"/>
                <a:gd name="T36" fmla="*/ 11907 w 483394"/>
                <a:gd name="T37" fmla="*/ 71437 h 481012"/>
                <a:gd name="T38" fmla="*/ 4763 w 483394"/>
                <a:gd name="T39" fmla="*/ 121444 h 481012"/>
                <a:gd name="T40" fmla="*/ 2382 w 483394"/>
                <a:gd name="T41" fmla="*/ 185737 h 481012"/>
                <a:gd name="T42" fmla="*/ 14288 w 483394"/>
                <a:gd name="T43" fmla="*/ 207169 h 481012"/>
                <a:gd name="T44" fmla="*/ 30957 w 483394"/>
                <a:gd name="T45" fmla="*/ 235744 h 481012"/>
                <a:gd name="T46" fmla="*/ 45244 w 483394"/>
                <a:gd name="T47" fmla="*/ 266700 h 481012"/>
                <a:gd name="T48" fmla="*/ 61913 w 483394"/>
                <a:gd name="T49" fmla="*/ 283369 h 481012"/>
                <a:gd name="T50" fmla="*/ 92869 w 483394"/>
                <a:gd name="T51" fmla="*/ 319087 h 481012"/>
                <a:gd name="T52" fmla="*/ 111919 w 483394"/>
                <a:gd name="T53" fmla="*/ 335756 h 481012"/>
                <a:gd name="T54" fmla="*/ 121444 w 483394"/>
                <a:gd name="T55" fmla="*/ 350044 h 481012"/>
                <a:gd name="T56" fmla="*/ 135732 w 483394"/>
                <a:gd name="T57" fmla="*/ 392906 h 481012"/>
                <a:gd name="T58" fmla="*/ 145257 w 483394"/>
                <a:gd name="T59" fmla="*/ 414337 h 481012"/>
                <a:gd name="T60" fmla="*/ 152400 w 483394"/>
                <a:gd name="T61" fmla="*/ 435769 h 481012"/>
                <a:gd name="T62" fmla="*/ 161925 w 483394"/>
                <a:gd name="T63" fmla="*/ 459581 h 481012"/>
                <a:gd name="T64" fmla="*/ 166688 w 483394"/>
                <a:gd name="T65" fmla="*/ 476250 h 481012"/>
                <a:gd name="T66" fmla="*/ 180975 w 483394"/>
                <a:gd name="T67" fmla="*/ 478631 h 481012"/>
                <a:gd name="T68" fmla="*/ 209550 w 483394"/>
                <a:gd name="T69" fmla="*/ 469106 h 481012"/>
                <a:gd name="T70" fmla="*/ 228600 w 483394"/>
                <a:gd name="T71" fmla="*/ 461962 h 481012"/>
                <a:gd name="T72" fmla="*/ 252413 w 483394"/>
                <a:gd name="T73" fmla="*/ 445294 h 481012"/>
                <a:gd name="T74" fmla="*/ 271463 w 483394"/>
                <a:gd name="T75" fmla="*/ 431006 h 481012"/>
                <a:gd name="T76" fmla="*/ 326232 w 483394"/>
                <a:gd name="T77" fmla="*/ 426244 h 481012"/>
                <a:gd name="T78" fmla="*/ 342900 w 483394"/>
                <a:gd name="T79" fmla="*/ 433387 h 481012"/>
                <a:gd name="T80" fmla="*/ 364332 w 483394"/>
                <a:gd name="T81" fmla="*/ 440531 h 481012"/>
                <a:gd name="T82" fmla="*/ 409575 w 483394"/>
                <a:gd name="T83" fmla="*/ 431006 h 481012"/>
                <a:gd name="T84" fmla="*/ 433388 w 483394"/>
                <a:gd name="T85" fmla="*/ 419100 h 481012"/>
                <a:gd name="T86" fmla="*/ 450057 w 483394"/>
                <a:gd name="T87" fmla="*/ 409575 h 481012"/>
                <a:gd name="T88" fmla="*/ 457200 w 483394"/>
                <a:gd name="T89" fmla="*/ 385762 h 481012"/>
                <a:gd name="T90" fmla="*/ 461963 w 483394"/>
                <a:gd name="T91" fmla="*/ 366712 h 481012"/>
                <a:gd name="T92" fmla="*/ 469107 w 483394"/>
                <a:gd name="T93" fmla="*/ 340519 h 481012"/>
                <a:gd name="T94" fmla="*/ 483394 w 483394"/>
                <a:gd name="T95" fmla="*/ 321469 h 481012"/>
                <a:gd name="T96" fmla="*/ 471488 w 483394"/>
                <a:gd name="T97" fmla="*/ 292894 h 481012"/>
                <a:gd name="T98" fmla="*/ 454819 w 483394"/>
                <a:gd name="T99" fmla="*/ 278606 h 481012"/>
                <a:gd name="T100" fmla="*/ 428625 w 483394"/>
                <a:gd name="T101" fmla="*/ 259556 h 481012"/>
                <a:gd name="T102" fmla="*/ 409575 w 483394"/>
                <a:gd name="T103" fmla="*/ 252412 h 481012"/>
                <a:gd name="T104" fmla="*/ 421482 w 483394"/>
                <a:gd name="T105" fmla="*/ 326231 h 48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3394" h="481012">
                  <a:moveTo>
                    <a:pt x="319088" y="276225"/>
                  </a:moveTo>
                  <a:cubicBezTo>
                    <a:pt x="317500" y="273050"/>
                    <a:pt x="316086" y="269782"/>
                    <a:pt x="314325" y="266700"/>
                  </a:cubicBezTo>
                  <a:cubicBezTo>
                    <a:pt x="312905" y="264215"/>
                    <a:pt x="310843" y="262116"/>
                    <a:pt x="309563" y="259556"/>
                  </a:cubicBezTo>
                  <a:cubicBezTo>
                    <a:pt x="299712" y="239852"/>
                    <a:pt x="316059" y="265725"/>
                    <a:pt x="302419" y="245269"/>
                  </a:cubicBezTo>
                  <a:cubicBezTo>
                    <a:pt x="301087" y="239942"/>
                    <a:pt x="297595" y="224937"/>
                    <a:pt x="295275" y="221456"/>
                  </a:cubicBezTo>
                  <a:cubicBezTo>
                    <a:pt x="293688" y="219075"/>
                    <a:pt x="292748" y="216100"/>
                    <a:pt x="290513" y="214312"/>
                  </a:cubicBezTo>
                  <a:cubicBezTo>
                    <a:pt x="288553" y="212744"/>
                    <a:pt x="285614" y="213053"/>
                    <a:pt x="283369" y="211931"/>
                  </a:cubicBezTo>
                  <a:cubicBezTo>
                    <a:pt x="280809" y="210651"/>
                    <a:pt x="278710" y="208589"/>
                    <a:pt x="276225" y="207169"/>
                  </a:cubicBezTo>
                  <a:cubicBezTo>
                    <a:pt x="273143" y="205408"/>
                    <a:pt x="269875" y="203994"/>
                    <a:pt x="266700" y="202406"/>
                  </a:cubicBezTo>
                  <a:cubicBezTo>
                    <a:pt x="253053" y="181933"/>
                    <a:pt x="271225" y="206026"/>
                    <a:pt x="254794" y="192881"/>
                  </a:cubicBezTo>
                  <a:cubicBezTo>
                    <a:pt x="252559" y="191093"/>
                    <a:pt x="252056" y="187761"/>
                    <a:pt x="250032" y="185737"/>
                  </a:cubicBezTo>
                  <a:cubicBezTo>
                    <a:pt x="248008" y="183713"/>
                    <a:pt x="245269" y="182562"/>
                    <a:pt x="242888" y="180975"/>
                  </a:cubicBezTo>
                  <a:cubicBezTo>
                    <a:pt x="242094" y="178594"/>
                    <a:pt x="240152" y="176316"/>
                    <a:pt x="240507" y="173831"/>
                  </a:cubicBezTo>
                  <a:cubicBezTo>
                    <a:pt x="241009" y="170317"/>
                    <a:pt x="243871" y="167569"/>
                    <a:pt x="245269" y="164306"/>
                  </a:cubicBezTo>
                  <a:cubicBezTo>
                    <a:pt x="246258" y="161999"/>
                    <a:pt x="246856" y="159543"/>
                    <a:pt x="247650" y="157162"/>
                  </a:cubicBezTo>
                  <a:cubicBezTo>
                    <a:pt x="246643" y="149102"/>
                    <a:pt x="245727" y="131655"/>
                    <a:pt x="240507" y="123825"/>
                  </a:cubicBezTo>
                  <a:cubicBezTo>
                    <a:pt x="228199" y="105362"/>
                    <a:pt x="232791" y="114965"/>
                    <a:pt x="226219" y="95250"/>
                  </a:cubicBezTo>
                  <a:cubicBezTo>
                    <a:pt x="222027" y="82674"/>
                    <a:pt x="225234" y="90199"/>
                    <a:pt x="214313" y="73819"/>
                  </a:cubicBezTo>
                  <a:cubicBezTo>
                    <a:pt x="212725" y="71438"/>
                    <a:pt x="209550" y="66675"/>
                    <a:pt x="209550" y="66675"/>
                  </a:cubicBezTo>
                  <a:cubicBezTo>
                    <a:pt x="208756" y="64294"/>
                    <a:pt x="207551" y="62012"/>
                    <a:pt x="207169" y="59531"/>
                  </a:cubicBezTo>
                  <a:cubicBezTo>
                    <a:pt x="206010" y="51999"/>
                    <a:pt x="208672" y="35493"/>
                    <a:pt x="200025" y="28575"/>
                  </a:cubicBezTo>
                  <a:cubicBezTo>
                    <a:pt x="198065" y="27007"/>
                    <a:pt x="195189" y="27183"/>
                    <a:pt x="192882" y="26194"/>
                  </a:cubicBezTo>
                  <a:cubicBezTo>
                    <a:pt x="189619" y="24796"/>
                    <a:pt x="186246" y="23494"/>
                    <a:pt x="183357" y="21431"/>
                  </a:cubicBezTo>
                  <a:cubicBezTo>
                    <a:pt x="180617" y="19473"/>
                    <a:pt x="179157" y="15922"/>
                    <a:pt x="176213" y="14287"/>
                  </a:cubicBezTo>
                  <a:cubicBezTo>
                    <a:pt x="171824" y="11849"/>
                    <a:pt x="161925" y="9525"/>
                    <a:pt x="161925" y="9525"/>
                  </a:cubicBezTo>
                  <a:cubicBezTo>
                    <a:pt x="159544" y="7937"/>
                    <a:pt x="157342" y="6042"/>
                    <a:pt x="154782" y="4762"/>
                  </a:cubicBezTo>
                  <a:cubicBezTo>
                    <a:pt x="148134" y="1438"/>
                    <a:pt x="137107" y="877"/>
                    <a:pt x="130969" y="0"/>
                  </a:cubicBezTo>
                  <a:cubicBezTo>
                    <a:pt x="127163" y="381"/>
                    <a:pt x="90613" y="3947"/>
                    <a:pt x="85725" y="4762"/>
                  </a:cubicBezTo>
                  <a:cubicBezTo>
                    <a:pt x="83249" y="5175"/>
                    <a:pt x="81043" y="6652"/>
                    <a:pt x="78582" y="7144"/>
                  </a:cubicBezTo>
                  <a:cubicBezTo>
                    <a:pt x="73078" y="8245"/>
                    <a:pt x="67469" y="8731"/>
                    <a:pt x="61913" y="9525"/>
                  </a:cubicBezTo>
                  <a:cubicBezTo>
                    <a:pt x="57150" y="12700"/>
                    <a:pt x="52388" y="15875"/>
                    <a:pt x="47625" y="19050"/>
                  </a:cubicBezTo>
                  <a:cubicBezTo>
                    <a:pt x="45244" y="20637"/>
                    <a:pt x="40482" y="23812"/>
                    <a:pt x="40482" y="23812"/>
                  </a:cubicBezTo>
                  <a:cubicBezTo>
                    <a:pt x="38894" y="26193"/>
                    <a:pt x="37743" y="28932"/>
                    <a:pt x="35719" y="30956"/>
                  </a:cubicBezTo>
                  <a:cubicBezTo>
                    <a:pt x="33695" y="32980"/>
                    <a:pt x="30363" y="33484"/>
                    <a:pt x="28575" y="35719"/>
                  </a:cubicBezTo>
                  <a:cubicBezTo>
                    <a:pt x="27007" y="37679"/>
                    <a:pt x="27586" y="40774"/>
                    <a:pt x="26194" y="42862"/>
                  </a:cubicBezTo>
                  <a:cubicBezTo>
                    <a:pt x="24326" y="45664"/>
                    <a:pt x="21431" y="47625"/>
                    <a:pt x="19050" y="50006"/>
                  </a:cubicBezTo>
                  <a:cubicBezTo>
                    <a:pt x="17463" y="54769"/>
                    <a:pt x="15875" y="59531"/>
                    <a:pt x="14288" y="64294"/>
                  </a:cubicBezTo>
                  <a:cubicBezTo>
                    <a:pt x="13494" y="66675"/>
                    <a:pt x="12516" y="69002"/>
                    <a:pt x="11907" y="71437"/>
                  </a:cubicBezTo>
                  <a:cubicBezTo>
                    <a:pt x="10319" y="77787"/>
                    <a:pt x="7144" y="90487"/>
                    <a:pt x="7144" y="90487"/>
                  </a:cubicBezTo>
                  <a:cubicBezTo>
                    <a:pt x="6350" y="100806"/>
                    <a:pt x="5793" y="111146"/>
                    <a:pt x="4763" y="121444"/>
                  </a:cubicBezTo>
                  <a:cubicBezTo>
                    <a:pt x="3581" y="133263"/>
                    <a:pt x="2205" y="138995"/>
                    <a:pt x="0" y="150019"/>
                  </a:cubicBezTo>
                  <a:cubicBezTo>
                    <a:pt x="794" y="161925"/>
                    <a:pt x="1064" y="173878"/>
                    <a:pt x="2382" y="185737"/>
                  </a:cubicBezTo>
                  <a:cubicBezTo>
                    <a:pt x="2659" y="188232"/>
                    <a:pt x="3544" y="190687"/>
                    <a:pt x="4763" y="192881"/>
                  </a:cubicBezTo>
                  <a:cubicBezTo>
                    <a:pt x="7543" y="197885"/>
                    <a:pt x="14288" y="207169"/>
                    <a:pt x="14288" y="207169"/>
                  </a:cubicBezTo>
                  <a:cubicBezTo>
                    <a:pt x="18479" y="219742"/>
                    <a:pt x="15277" y="212225"/>
                    <a:pt x="26194" y="228600"/>
                  </a:cubicBezTo>
                  <a:cubicBezTo>
                    <a:pt x="27782" y="230981"/>
                    <a:pt x="30957" y="235744"/>
                    <a:pt x="30957" y="235744"/>
                  </a:cubicBezTo>
                  <a:cubicBezTo>
                    <a:pt x="36940" y="253694"/>
                    <a:pt x="28870" y="231571"/>
                    <a:pt x="38100" y="250031"/>
                  </a:cubicBezTo>
                  <a:cubicBezTo>
                    <a:pt x="41820" y="257470"/>
                    <a:pt x="39056" y="259274"/>
                    <a:pt x="45244" y="266700"/>
                  </a:cubicBezTo>
                  <a:cubicBezTo>
                    <a:pt x="47076" y="268899"/>
                    <a:pt x="50007" y="269875"/>
                    <a:pt x="52388" y="271462"/>
                  </a:cubicBezTo>
                  <a:cubicBezTo>
                    <a:pt x="56526" y="283878"/>
                    <a:pt x="51709" y="274299"/>
                    <a:pt x="61913" y="283369"/>
                  </a:cubicBezTo>
                  <a:cubicBezTo>
                    <a:pt x="66947" y="287843"/>
                    <a:pt x="76200" y="297656"/>
                    <a:pt x="76200" y="297656"/>
                  </a:cubicBezTo>
                  <a:cubicBezTo>
                    <a:pt x="80712" y="311189"/>
                    <a:pt x="76807" y="303025"/>
                    <a:pt x="92869" y="319087"/>
                  </a:cubicBezTo>
                  <a:cubicBezTo>
                    <a:pt x="96916" y="323134"/>
                    <a:pt x="107157" y="328612"/>
                    <a:pt x="107157" y="328612"/>
                  </a:cubicBezTo>
                  <a:cubicBezTo>
                    <a:pt x="108744" y="330993"/>
                    <a:pt x="109895" y="333732"/>
                    <a:pt x="111919" y="335756"/>
                  </a:cubicBezTo>
                  <a:cubicBezTo>
                    <a:pt x="113943" y="337780"/>
                    <a:pt x="117475" y="338138"/>
                    <a:pt x="119063" y="340519"/>
                  </a:cubicBezTo>
                  <a:cubicBezTo>
                    <a:pt x="120878" y="343242"/>
                    <a:pt x="120504" y="346909"/>
                    <a:pt x="121444" y="350044"/>
                  </a:cubicBezTo>
                  <a:cubicBezTo>
                    <a:pt x="122887" y="354852"/>
                    <a:pt x="124619" y="359569"/>
                    <a:pt x="126207" y="364331"/>
                  </a:cubicBezTo>
                  <a:cubicBezTo>
                    <a:pt x="129382" y="373856"/>
                    <a:pt x="132556" y="383381"/>
                    <a:pt x="135732" y="392906"/>
                  </a:cubicBezTo>
                  <a:cubicBezTo>
                    <a:pt x="136637" y="395621"/>
                    <a:pt x="139332" y="397435"/>
                    <a:pt x="140494" y="400050"/>
                  </a:cubicBezTo>
                  <a:cubicBezTo>
                    <a:pt x="142533" y="404637"/>
                    <a:pt x="143669" y="409575"/>
                    <a:pt x="145257" y="414337"/>
                  </a:cubicBezTo>
                  <a:cubicBezTo>
                    <a:pt x="146845" y="419100"/>
                    <a:pt x="148432" y="423862"/>
                    <a:pt x="150019" y="428625"/>
                  </a:cubicBezTo>
                  <a:cubicBezTo>
                    <a:pt x="150813" y="431006"/>
                    <a:pt x="151007" y="433681"/>
                    <a:pt x="152400" y="435769"/>
                  </a:cubicBezTo>
                  <a:cubicBezTo>
                    <a:pt x="153988" y="438150"/>
                    <a:pt x="155575" y="440531"/>
                    <a:pt x="157163" y="442912"/>
                  </a:cubicBezTo>
                  <a:cubicBezTo>
                    <a:pt x="162879" y="460061"/>
                    <a:pt x="155937" y="438624"/>
                    <a:pt x="161925" y="459581"/>
                  </a:cubicBezTo>
                  <a:cubicBezTo>
                    <a:pt x="162615" y="461995"/>
                    <a:pt x="163617" y="464311"/>
                    <a:pt x="164307" y="466725"/>
                  </a:cubicBezTo>
                  <a:cubicBezTo>
                    <a:pt x="165206" y="469872"/>
                    <a:pt x="164873" y="473527"/>
                    <a:pt x="166688" y="476250"/>
                  </a:cubicBezTo>
                  <a:cubicBezTo>
                    <a:pt x="168276" y="478631"/>
                    <a:pt x="171451" y="479425"/>
                    <a:pt x="173832" y="481012"/>
                  </a:cubicBezTo>
                  <a:cubicBezTo>
                    <a:pt x="176213" y="480218"/>
                    <a:pt x="178730" y="479753"/>
                    <a:pt x="180975" y="478631"/>
                  </a:cubicBezTo>
                  <a:cubicBezTo>
                    <a:pt x="183535" y="477351"/>
                    <a:pt x="185489" y="474996"/>
                    <a:pt x="188119" y="473869"/>
                  </a:cubicBezTo>
                  <a:cubicBezTo>
                    <a:pt x="191067" y="472606"/>
                    <a:pt x="207424" y="469531"/>
                    <a:pt x="209550" y="469106"/>
                  </a:cubicBezTo>
                  <a:cubicBezTo>
                    <a:pt x="212725" y="467519"/>
                    <a:pt x="215751" y="465590"/>
                    <a:pt x="219075" y="464344"/>
                  </a:cubicBezTo>
                  <a:cubicBezTo>
                    <a:pt x="222139" y="463195"/>
                    <a:pt x="225937" y="463864"/>
                    <a:pt x="228600" y="461962"/>
                  </a:cubicBezTo>
                  <a:cubicBezTo>
                    <a:pt x="249848" y="446784"/>
                    <a:pt x="221883" y="455902"/>
                    <a:pt x="245269" y="450056"/>
                  </a:cubicBezTo>
                  <a:cubicBezTo>
                    <a:pt x="247650" y="448469"/>
                    <a:pt x="250240" y="447156"/>
                    <a:pt x="252413" y="445294"/>
                  </a:cubicBezTo>
                  <a:cubicBezTo>
                    <a:pt x="255822" y="442372"/>
                    <a:pt x="258346" y="438463"/>
                    <a:pt x="261938" y="435769"/>
                  </a:cubicBezTo>
                  <a:cubicBezTo>
                    <a:pt x="264778" y="433639"/>
                    <a:pt x="268381" y="432767"/>
                    <a:pt x="271463" y="431006"/>
                  </a:cubicBezTo>
                  <a:cubicBezTo>
                    <a:pt x="284387" y="423621"/>
                    <a:pt x="272654" y="428229"/>
                    <a:pt x="285750" y="423862"/>
                  </a:cubicBezTo>
                  <a:cubicBezTo>
                    <a:pt x="299244" y="424656"/>
                    <a:pt x="312776" y="424962"/>
                    <a:pt x="326232" y="426244"/>
                  </a:cubicBezTo>
                  <a:cubicBezTo>
                    <a:pt x="329490" y="426554"/>
                    <a:pt x="332749" y="427336"/>
                    <a:pt x="335757" y="428625"/>
                  </a:cubicBezTo>
                  <a:cubicBezTo>
                    <a:pt x="338387" y="429752"/>
                    <a:pt x="340285" y="432225"/>
                    <a:pt x="342900" y="433387"/>
                  </a:cubicBezTo>
                  <a:cubicBezTo>
                    <a:pt x="347488" y="435426"/>
                    <a:pt x="352425" y="436562"/>
                    <a:pt x="357188" y="438150"/>
                  </a:cubicBezTo>
                  <a:cubicBezTo>
                    <a:pt x="359569" y="438944"/>
                    <a:pt x="364332" y="440531"/>
                    <a:pt x="364332" y="440531"/>
                  </a:cubicBezTo>
                  <a:cubicBezTo>
                    <a:pt x="377032" y="438944"/>
                    <a:pt x="389908" y="438406"/>
                    <a:pt x="402432" y="435769"/>
                  </a:cubicBezTo>
                  <a:cubicBezTo>
                    <a:pt x="405232" y="435179"/>
                    <a:pt x="406945" y="432133"/>
                    <a:pt x="409575" y="431006"/>
                  </a:cubicBezTo>
                  <a:cubicBezTo>
                    <a:pt x="412583" y="429717"/>
                    <a:pt x="415925" y="429419"/>
                    <a:pt x="419100" y="428625"/>
                  </a:cubicBezTo>
                  <a:cubicBezTo>
                    <a:pt x="423863" y="425450"/>
                    <a:pt x="428625" y="422275"/>
                    <a:pt x="433388" y="419100"/>
                  </a:cubicBezTo>
                  <a:cubicBezTo>
                    <a:pt x="436190" y="417232"/>
                    <a:pt x="437608" y="413627"/>
                    <a:pt x="440532" y="411956"/>
                  </a:cubicBezTo>
                  <a:cubicBezTo>
                    <a:pt x="443374" y="410332"/>
                    <a:pt x="446882" y="410369"/>
                    <a:pt x="450057" y="409575"/>
                  </a:cubicBezTo>
                  <a:cubicBezTo>
                    <a:pt x="451644" y="406400"/>
                    <a:pt x="453799" y="403450"/>
                    <a:pt x="454819" y="400050"/>
                  </a:cubicBezTo>
                  <a:cubicBezTo>
                    <a:pt x="456206" y="395425"/>
                    <a:pt x="456188" y="390483"/>
                    <a:pt x="457200" y="385762"/>
                  </a:cubicBezTo>
                  <a:cubicBezTo>
                    <a:pt x="458571" y="379362"/>
                    <a:pt x="460375" y="373062"/>
                    <a:pt x="461963" y="366712"/>
                  </a:cubicBezTo>
                  <a:lnTo>
                    <a:pt x="461963" y="366712"/>
                  </a:lnTo>
                  <a:cubicBezTo>
                    <a:pt x="463550" y="361950"/>
                    <a:pt x="465740" y="357347"/>
                    <a:pt x="466725" y="352425"/>
                  </a:cubicBezTo>
                  <a:cubicBezTo>
                    <a:pt x="467519" y="348456"/>
                    <a:pt x="468229" y="344470"/>
                    <a:pt x="469107" y="340519"/>
                  </a:cubicBezTo>
                  <a:cubicBezTo>
                    <a:pt x="470344" y="334955"/>
                    <a:pt x="471280" y="327826"/>
                    <a:pt x="476250" y="323850"/>
                  </a:cubicBezTo>
                  <a:cubicBezTo>
                    <a:pt x="478210" y="322282"/>
                    <a:pt x="481013" y="322263"/>
                    <a:pt x="483394" y="321469"/>
                  </a:cubicBezTo>
                  <a:cubicBezTo>
                    <a:pt x="482600" y="316706"/>
                    <a:pt x="482870" y="311638"/>
                    <a:pt x="481013" y="307181"/>
                  </a:cubicBezTo>
                  <a:cubicBezTo>
                    <a:pt x="478812" y="301898"/>
                    <a:pt x="471488" y="292894"/>
                    <a:pt x="471488" y="292894"/>
                  </a:cubicBezTo>
                  <a:cubicBezTo>
                    <a:pt x="470694" y="290513"/>
                    <a:pt x="470675" y="287710"/>
                    <a:pt x="469107" y="285750"/>
                  </a:cubicBezTo>
                  <a:cubicBezTo>
                    <a:pt x="465749" y="281553"/>
                    <a:pt x="459526" y="280175"/>
                    <a:pt x="454819" y="278606"/>
                  </a:cubicBezTo>
                  <a:cubicBezTo>
                    <a:pt x="453232" y="276225"/>
                    <a:pt x="452211" y="273347"/>
                    <a:pt x="450057" y="271462"/>
                  </a:cubicBezTo>
                  <a:cubicBezTo>
                    <a:pt x="439980" y="262644"/>
                    <a:pt x="438437" y="262826"/>
                    <a:pt x="428625" y="259556"/>
                  </a:cubicBezTo>
                  <a:cubicBezTo>
                    <a:pt x="427038" y="257175"/>
                    <a:pt x="426098" y="254200"/>
                    <a:pt x="423863" y="252412"/>
                  </a:cubicBezTo>
                  <a:cubicBezTo>
                    <a:pt x="419534" y="248949"/>
                    <a:pt x="413904" y="249526"/>
                    <a:pt x="409575" y="252412"/>
                  </a:cubicBezTo>
                  <a:cubicBezTo>
                    <a:pt x="408914" y="252852"/>
                    <a:pt x="409575" y="254000"/>
                    <a:pt x="409575" y="254794"/>
                  </a:cubicBezTo>
                  <a:lnTo>
                    <a:pt x="421482" y="326231"/>
                  </a:lnTo>
                  <a:lnTo>
                    <a:pt x="433388" y="276225"/>
                  </a:lnTo>
                </a:path>
              </a:pathLst>
            </a:custGeom>
            <a:solidFill>
              <a:srgbClr val="7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11754444" y="109419271"/>
              <a:ext cx="55411" cy="60968"/>
            </a:xfrm>
            <a:custGeom>
              <a:avLst/>
              <a:gdLst>
                <a:gd name="T0" fmla="*/ 0 w 55411"/>
                <a:gd name="T1" fmla="*/ 57507 h 60968"/>
                <a:gd name="T2" fmla="*/ 23812 w 55411"/>
                <a:gd name="T3" fmla="*/ 58698 h 60968"/>
                <a:gd name="T4" fmla="*/ 34528 w 55411"/>
                <a:gd name="T5" fmla="*/ 58698 h 60968"/>
                <a:gd name="T6" fmla="*/ 38100 w 55411"/>
                <a:gd name="T7" fmla="*/ 55126 h 60968"/>
                <a:gd name="T8" fmla="*/ 45244 w 55411"/>
                <a:gd name="T9" fmla="*/ 45601 h 60968"/>
                <a:gd name="T10" fmla="*/ 48815 w 55411"/>
                <a:gd name="T11" fmla="*/ 38457 h 60968"/>
                <a:gd name="T12" fmla="*/ 51197 w 55411"/>
                <a:gd name="T13" fmla="*/ 30123 h 60968"/>
                <a:gd name="T14" fmla="*/ 53578 w 55411"/>
                <a:gd name="T15" fmla="*/ 22979 h 60968"/>
                <a:gd name="T16" fmla="*/ 54769 w 55411"/>
                <a:gd name="T17" fmla="*/ 19407 h 60968"/>
                <a:gd name="T18" fmla="*/ 50006 w 55411"/>
                <a:gd name="T19" fmla="*/ 6310 h 60968"/>
                <a:gd name="T20" fmla="*/ 42862 w 55411"/>
                <a:gd name="T21" fmla="*/ 5120 h 60968"/>
                <a:gd name="T22" fmla="*/ 22622 w 55411"/>
                <a:gd name="T23" fmla="*/ 3929 h 60968"/>
                <a:gd name="T24" fmla="*/ 17859 w 55411"/>
                <a:gd name="T25" fmla="*/ 8692 h 60968"/>
                <a:gd name="T26" fmla="*/ 15478 w 55411"/>
                <a:gd name="T27" fmla="*/ 20598 h 60968"/>
                <a:gd name="T28" fmla="*/ 14287 w 55411"/>
                <a:gd name="T29" fmla="*/ 26551 h 60968"/>
                <a:gd name="T30" fmla="*/ 11906 w 55411"/>
                <a:gd name="T31" fmla="*/ 40838 h 60968"/>
                <a:gd name="T32" fmla="*/ 9525 w 55411"/>
                <a:gd name="T33" fmla="*/ 44410 h 60968"/>
                <a:gd name="T34" fmla="*/ 8334 w 55411"/>
                <a:gd name="T35" fmla="*/ 47982 h 60968"/>
                <a:gd name="T36" fmla="*/ 4762 w 55411"/>
                <a:gd name="T37" fmla="*/ 56317 h 60968"/>
                <a:gd name="T38" fmla="*/ 0 w 55411"/>
                <a:gd name="T39" fmla="*/ 57507 h 60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411" h="60968">
                  <a:moveTo>
                    <a:pt x="0" y="57507"/>
                  </a:moveTo>
                  <a:cubicBezTo>
                    <a:pt x="7937" y="57904"/>
                    <a:pt x="15888" y="58089"/>
                    <a:pt x="23812" y="58698"/>
                  </a:cubicBezTo>
                  <a:cubicBezTo>
                    <a:pt x="34027" y="59484"/>
                    <a:pt x="27713" y="60968"/>
                    <a:pt x="34528" y="58698"/>
                  </a:cubicBezTo>
                  <a:cubicBezTo>
                    <a:pt x="35719" y="57507"/>
                    <a:pt x="37066" y="56455"/>
                    <a:pt x="38100" y="55126"/>
                  </a:cubicBezTo>
                  <a:cubicBezTo>
                    <a:pt x="47518" y="43016"/>
                    <a:pt x="39256" y="51587"/>
                    <a:pt x="45244" y="45601"/>
                  </a:cubicBezTo>
                  <a:cubicBezTo>
                    <a:pt x="48233" y="36630"/>
                    <a:pt x="44203" y="47682"/>
                    <a:pt x="48815" y="38457"/>
                  </a:cubicBezTo>
                  <a:cubicBezTo>
                    <a:pt x="49815" y="36456"/>
                    <a:pt x="50625" y="32031"/>
                    <a:pt x="51197" y="30123"/>
                  </a:cubicBezTo>
                  <a:cubicBezTo>
                    <a:pt x="51918" y="27719"/>
                    <a:pt x="52784" y="25360"/>
                    <a:pt x="53578" y="22979"/>
                  </a:cubicBezTo>
                  <a:cubicBezTo>
                    <a:pt x="53975" y="21788"/>
                    <a:pt x="54769" y="19407"/>
                    <a:pt x="54769" y="19407"/>
                  </a:cubicBezTo>
                  <a:cubicBezTo>
                    <a:pt x="54185" y="14734"/>
                    <a:pt x="55411" y="8712"/>
                    <a:pt x="50006" y="6310"/>
                  </a:cubicBezTo>
                  <a:cubicBezTo>
                    <a:pt x="47800" y="5330"/>
                    <a:pt x="45243" y="5517"/>
                    <a:pt x="42862" y="5120"/>
                  </a:cubicBezTo>
                  <a:cubicBezTo>
                    <a:pt x="35671" y="325"/>
                    <a:pt x="36764" y="0"/>
                    <a:pt x="22622" y="3929"/>
                  </a:cubicBezTo>
                  <a:cubicBezTo>
                    <a:pt x="20459" y="4530"/>
                    <a:pt x="17859" y="8692"/>
                    <a:pt x="17859" y="8692"/>
                  </a:cubicBezTo>
                  <a:cubicBezTo>
                    <a:pt x="15753" y="17119"/>
                    <a:pt x="17426" y="9888"/>
                    <a:pt x="15478" y="20598"/>
                  </a:cubicBezTo>
                  <a:cubicBezTo>
                    <a:pt x="15116" y="22589"/>
                    <a:pt x="14573" y="24548"/>
                    <a:pt x="14287" y="26551"/>
                  </a:cubicBezTo>
                  <a:cubicBezTo>
                    <a:pt x="13758" y="30258"/>
                    <a:pt x="13955" y="36740"/>
                    <a:pt x="11906" y="40838"/>
                  </a:cubicBezTo>
                  <a:cubicBezTo>
                    <a:pt x="11266" y="42118"/>
                    <a:pt x="10165" y="43130"/>
                    <a:pt x="9525" y="44410"/>
                  </a:cubicBezTo>
                  <a:cubicBezTo>
                    <a:pt x="8964" y="45533"/>
                    <a:pt x="8638" y="46764"/>
                    <a:pt x="8334" y="47982"/>
                  </a:cubicBezTo>
                  <a:cubicBezTo>
                    <a:pt x="7502" y="51312"/>
                    <a:pt x="8254" y="54571"/>
                    <a:pt x="4762" y="56317"/>
                  </a:cubicBezTo>
                  <a:cubicBezTo>
                    <a:pt x="3299" y="57049"/>
                    <a:pt x="1587" y="57110"/>
                    <a:pt x="0" y="575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Oval 3"/>
          <p:cNvSpPr/>
          <p:nvPr/>
        </p:nvSpPr>
        <p:spPr>
          <a:xfrm>
            <a:off x="7071049" y="4010367"/>
            <a:ext cx="76200" cy="13403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91751" y="-3748"/>
            <a:ext cx="9311950" cy="8419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Global Economic Divide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 Few Terms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States (a.k.a. countries)</a:t>
            </a:r>
          </a:p>
          <a:p>
            <a:pPr lvl="1"/>
            <a:r>
              <a:rPr lang="en-US" sz="2500" dirty="0" smtClean="0">
                <a:solidFill>
                  <a:schemeClr val="tx1"/>
                </a:solidFill>
                <a:latin typeface="+mj-lt"/>
              </a:rPr>
              <a:t>Secure system</a:t>
            </a:r>
          </a:p>
          <a:p>
            <a:r>
              <a:rPr lang="en-US" sz="2800" dirty="0" smtClean="0">
                <a:latin typeface="+mj-lt"/>
              </a:rPr>
              <a:t>Intergovernmental Organizations </a:t>
            </a:r>
            <a:r>
              <a:rPr lang="en-US" dirty="0" smtClean="0">
                <a:latin typeface="+mj-lt"/>
              </a:rPr>
              <a:t>(IGOs)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j-lt"/>
              </a:rPr>
              <a:t>United Nations (UN), World Trade Organization (WTO), </a:t>
            </a:r>
          </a:p>
          <a:p>
            <a:r>
              <a:rPr lang="en-US" sz="2800" dirty="0" smtClean="0">
                <a:latin typeface="+mj-lt"/>
              </a:rPr>
              <a:t>Nongovernmental Organizations </a:t>
            </a:r>
            <a:r>
              <a:rPr lang="en-US" sz="2500" dirty="0" smtClean="0">
                <a:latin typeface="+mj-lt"/>
              </a:rPr>
              <a:t>(NGOs) </a:t>
            </a:r>
            <a:endParaRPr lang="en-US" sz="2500" dirty="0">
              <a:latin typeface="+mj-lt"/>
            </a:endParaRPr>
          </a:p>
          <a:p>
            <a:pPr lvl="1"/>
            <a:r>
              <a:rPr lang="en-US" sz="2300" dirty="0" smtClean="0">
                <a:solidFill>
                  <a:schemeClr val="tx1"/>
                </a:solidFill>
                <a:latin typeface="+mj-lt"/>
              </a:rPr>
              <a:t>Global to local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(aka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non-profits, grass-roots)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Fairtrade Int’l (FLO), Ten Thousand Villages</a:t>
            </a:r>
            <a:endParaRPr lang="en-US" sz="23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800" dirty="0">
                <a:latin typeface="+mj-lt"/>
              </a:rPr>
              <a:t>M</a:t>
            </a:r>
            <a:r>
              <a:rPr lang="en-US" sz="2800" dirty="0" smtClean="0">
                <a:latin typeface="+mj-lt"/>
              </a:rPr>
              <a:t>ultinational corporations (MNCs)</a:t>
            </a:r>
          </a:p>
          <a:p>
            <a:r>
              <a:rPr lang="en-US" sz="2800" dirty="0">
                <a:latin typeface="+mj-lt"/>
              </a:rPr>
              <a:t>Transnational </a:t>
            </a:r>
            <a:r>
              <a:rPr lang="en-US" sz="2800" dirty="0" smtClean="0">
                <a:latin typeface="+mj-lt"/>
              </a:rPr>
              <a:t>issues</a:t>
            </a:r>
            <a:endParaRPr lang="en-US" sz="2800" dirty="0">
              <a:latin typeface="+mj-lt"/>
            </a:endParaRPr>
          </a:p>
          <a:p>
            <a:pPr lvl="1"/>
            <a:r>
              <a:rPr lang="en-US" sz="2500" dirty="0">
                <a:solidFill>
                  <a:schemeClr val="tx1"/>
                </a:solidFill>
                <a:latin typeface="+mj-lt"/>
              </a:rPr>
              <a:t>Aspects: political, economic, sociocultural, security (people and planet)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276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61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Local to Global Chain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3914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+mj-lt"/>
              </a:rPr>
              <a:t>You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Retailers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+mj-lt"/>
              </a:rPr>
              <a:t>Independent, national, MNCs</a:t>
            </a:r>
          </a:p>
          <a:p>
            <a:pPr marL="0" indent="0">
              <a:buNone/>
            </a:pPr>
            <a:r>
              <a:rPr lang="en-US" sz="2800" dirty="0" smtClean="0">
                <a:latin typeface="+mj-lt"/>
              </a:rPr>
              <a:t>Manufacturers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+mj-lt"/>
              </a:rPr>
              <a:t>Independent, national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MNCs, countries</a:t>
            </a:r>
          </a:p>
          <a:p>
            <a:pPr lvl="2"/>
            <a:r>
              <a:rPr lang="en-US" sz="2600" dirty="0" smtClean="0">
                <a:latin typeface="+mj-lt"/>
              </a:rPr>
              <a:t>Sources of goods</a:t>
            </a:r>
          </a:p>
          <a:p>
            <a:pPr marL="1165860" lvl="3" indent="-342900"/>
            <a:r>
              <a:rPr lang="en-US" sz="2600" dirty="0">
                <a:latin typeface="+mj-lt"/>
              </a:rPr>
              <a:t>Producers</a:t>
            </a:r>
          </a:p>
          <a:p>
            <a:pPr lvl="4"/>
            <a:r>
              <a:rPr lang="en-US" sz="2600" dirty="0">
                <a:latin typeface="+mj-lt"/>
              </a:rPr>
              <a:t>Growers</a:t>
            </a:r>
          </a:p>
          <a:p>
            <a:pPr lvl="4"/>
            <a:r>
              <a:rPr lang="en-US" sz="2600" dirty="0">
                <a:latin typeface="+mj-lt"/>
              </a:rPr>
              <a:t>Artisans</a:t>
            </a:r>
          </a:p>
          <a:p>
            <a:pPr lvl="4"/>
            <a:r>
              <a:rPr lang="en-US" sz="2600" dirty="0">
                <a:latin typeface="+mj-lt"/>
              </a:rPr>
              <a:t>Processers </a:t>
            </a:r>
          </a:p>
          <a:p>
            <a:pPr lvl="4"/>
            <a:r>
              <a:rPr lang="en-US" sz="2600" dirty="0">
                <a:latin typeface="+mj-lt"/>
              </a:rPr>
              <a:t>Recyclers</a:t>
            </a:r>
          </a:p>
          <a:p>
            <a:pPr marL="1165860" lvl="3" indent="-342900"/>
            <a:r>
              <a:rPr lang="en-US" sz="2600" dirty="0" smtClean="0">
                <a:latin typeface="+mj-lt"/>
              </a:rPr>
              <a:t>Buyers, Traders</a:t>
            </a:r>
          </a:p>
          <a:p>
            <a:pPr marL="1165860" lvl="3" indent="-342900"/>
            <a:r>
              <a:rPr lang="en-US" sz="2600" dirty="0">
                <a:latin typeface="+mj-lt"/>
              </a:rPr>
              <a:t>Exporters</a:t>
            </a:r>
          </a:p>
          <a:p>
            <a:pPr marL="1165860" lvl="3" indent="-342900"/>
            <a:r>
              <a:rPr lang="en-US" sz="2600" dirty="0" smtClean="0">
                <a:latin typeface="+mj-lt"/>
              </a:rPr>
              <a:t>Shippers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97536" y="1295400"/>
            <a:ext cx="717029" cy="4724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33800"/>
            <a:ext cx="7086600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About Sustainability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Sustainability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5791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Sustainable development </a:t>
            </a:r>
          </a:p>
          <a:p>
            <a:pPr lvl="1"/>
            <a:r>
              <a:rPr lang="en-US" sz="2600" dirty="0">
                <a:solidFill>
                  <a:schemeClr val="tx1"/>
                </a:solidFill>
                <a:latin typeface="+mj-lt"/>
              </a:rPr>
              <a:t>G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rowth w/o </a:t>
            </a:r>
            <a:r>
              <a:rPr lang="en-US" sz="2600" dirty="0" err="1" smtClean="0">
                <a:solidFill>
                  <a:schemeClr val="tx1"/>
                </a:solidFill>
                <a:latin typeface="+mj-lt"/>
              </a:rPr>
              <a:t>env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. damage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r>
              <a:rPr lang="en-US" sz="2800" dirty="0">
                <a:latin typeface="+mj-lt"/>
              </a:rPr>
              <a:t>Sustainability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+mj-lt"/>
              </a:rPr>
              <a:t>Development that </a:t>
            </a:r>
            <a:r>
              <a:rPr lang="en-US" sz="2600" i="1" dirty="0" smtClean="0">
                <a:solidFill>
                  <a:schemeClr val="tx1"/>
                </a:solidFill>
                <a:latin typeface="+mj-lt"/>
              </a:rPr>
              <a:t>also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 improves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quality of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life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  <a:p>
            <a:pPr lvl="2"/>
            <a:r>
              <a:rPr lang="en-US" sz="2600" dirty="0" smtClean="0">
                <a:latin typeface="+mj-lt"/>
              </a:rPr>
              <a:t>For </a:t>
            </a:r>
            <a:r>
              <a:rPr lang="en-US" sz="2600" dirty="0">
                <a:latin typeface="+mj-lt"/>
              </a:rPr>
              <a:t>producers, </a:t>
            </a:r>
            <a:r>
              <a:rPr lang="en-US" sz="2600" dirty="0" smtClean="0">
                <a:latin typeface="+mj-lt"/>
              </a:rPr>
              <a:t>communities</a:t>
            </a:r>
          </a:p>
          <a:p>
            <a:r>
              <a:rPr lang="en-US" sz="2800" dirty="0">
                <a:latin typeface="+mj-lt"/>
              </a:rPr>
              <a:t>Tied to </a:t>
            </a:r>
            <a:r>
              <a:rPr lang="en-US" sz="2800" dirty="0" smtClean="0">
                <a:latin typeface="+mj-lt"/>
              </a:rPr>
              <a:t>globalization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+mj-lt"/>
              </a:rPr>
              <a:t>Neoliberal economic model (NEM)</a:t>
            </a:r>
          </a:p>
          <a:p>
            <a:pPr lvl="2"/>
            <a:r>
              <a:rPr lang="en-US" sz="2600" dirty="0" smtClean="0">
                <a:latin typeface="+mj-lt"/>
              </a:rPr>
              <a:t>Capitalism</a:t>
            </a:r>
          </a:p>
          <a:p>
            <a:pPr lvl="2"/>
            <a:r>
              <a:rPr lang="en-US" sz="2600" dirty="0" smtClean="0">
                <a:latin typeface="+mj-lt"/>
              </a:rPr>
              <a:t>Race to the bottom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  <a:latin typeface="+mj-lt"/>
              </a:rPr>
              <a:t>GN, GS affected, responsible</a:t>
            </a:r>
          </a:p>
          <a:p>
            <a:pPr marL="594360" lvl="2" indent="0">
              <a:buNone/>
            </a:pPr>
            <a:r>
              <a:rPr lang="en-US" sz="1800" dirty="0" smtClean="0">
                <a:latin typeface="+mj-lt"/>
              </a:rPr>
              <a:t>¤</a:t>
            </a:r>
            <a:endParaRPr lang="en-US" sz="1800" dirty="0">
              <a:latin typeface="+mj-lt"/>
            </a:endParaRPr>
          </a:p>
          <a:p>
            <a:pPr marL="0" indent="0">
              <a:buNone/>
            </a:pPr>
            <a:endParaRPr lang="en-US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370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97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Consumption &amp; Sustainability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686800" cy="6400800"/>
          </a:xfrm>
        </p:spPr>
        <p:txBody>
          <a:bodyPr>
            <a:normAutofit/>
          </a:bodyPr>
          <a:lstStyle/>
          <a:p>
            <a:pPr lvl="1"/>
            <a:endParaRPr lang="en-US" sz="2500" dirty="0" smtClean="0">
              <a:latin typeface="+mj-lt"/>
            </a:endParaRPr>
          </a:p>
          <a:p>
            <a:pPr marL="274320" lvl="1" indent="0">
              <a:buNone/>
            </a:pPr>
            <a:endParaRPr lang="en-US" sz="2500" dirty="0" smtClean="0">
              <a:latin typeface="+mj-lt"/>
            </a:endParaRPr>
          </a:p>
          <a:p>
            <a:pPr marL="274320" lvl="1" indent="0">
              <a:buNone/>
            </a:pPr>
            <a:endParaRPr lang="en-US" sz="600" dirty="0" smtClean="0">
              <a:latin typeface="+mj-lt"/>
            </a:endParaRPr>
          </a:p>
          <a:p>
            <a:pPr lvl="1"/>
            <a:endParaRPr lang="en-US" sz="2600" dirty="0" smtClean="0">
              <a:latin typeface="+mj-lt"/>
              <a:hlinkClick r:id="rId2"/>
            </a:endParaRPr>
          </a:p>
          <a:p>
            <a:pPr marL="274320" lvl="1" indent="0">
              <a:buNone/>
            </a:pPr>
            <a:endParaRPr lang="en-US" sz="2600" dirty="0">
              <a:latin typeface="+mj-lt"/>
              <a:hlinkClick r:id="rId2"/>
            </a:endParaRPr>
          </a:p>
          <a:p>
            <a:pPr lvl="1"/>
            <a:r>
              <a:rPr lang="en-US" sz="2600" dirty="0" smtClean="0">
                <a:latin typeface="+mj-lt"/>
                <a:hlinkClick r:id="rId2"/>
              </a:rPr>
              <a:t>30% 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overconsume more than is sustainable</a:t>
            </a:r>
          </a:p>
          <a:p>
            <a:pPr lvl="1"/>
            <a:r>
              <a:rPr lang="en-US" sz="2600" dirty="0" smtClean="0">
                <a:latin typeface="+mj-lt"/>
                <a:hlinkClick r:id="rId2"/>
              </a:rPr>
              <a:t>44% </a:t>
            </a:r>
            <a:r>
              <a:rPr lang="en-US" sz="2600" dirty="0" smtClean="0">
                <a:latin typeface="+mj-lt"/>
              </a:rPr>
              <a:t>countries exceed bio-capacities</a:t>
            </a:r>
          </a:p>
          <a:p>
            <a:pPr lvl="2"/>
            <a:r>
              <a:rPr lang="en-US" sz="2400" dirty="0" smtClean="0">
                <a:latin typeface="+mj-lt"/>
                <a:hlinkClick r:id="rId3"/>
              </a:rPr>
              <a:t>Not all GN</a:t>
            </a:r>
            <a:endParaRPr lang="en-US" sz="2400" dirty="0" smtClean="0">
              <a:latin typeface="+mj-lt"/>
            </a:endParaRPr>
          </a:p>
          <a:p>
            <a:pPr marL="594360" lvl="2" indent="0">
              <a:buClr>
                <a:srgbClr val="FFFFFF">
                  <a:shade val="50000"/>
                </a:srgbClr>
              </a:buClr>
              <a:buNone/>
            </a:pPr>
            <a:r>
              <a:rPr lang="en-US" sz="1800" dirty="0" smtClean="0">
                <a:solidFill>
                  <a:srgbClr val="2F2B20"/>
                </a:solidFill>
                <a:latin typeface="+mj-lt"/>
              </a:rPr>
              <a:t>¤</a:t>
            </a:r>
            <a:endParaRPr lang="en-US" sz="1800" dirty="0">
              <a:solidFill>
                <a:srgbClr val="2F2B20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49934850"/>
              </p:ext>
            </p:extLst>
          </p:nvPr>
        </p:nvGraphicFramePr>
        <p:xfrm>
          <a:off x="0" y="838200"/>
          <a:ext cx="9144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93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561</Words>
  <Application>Microsoft Office PowerPoint</Application>
  <PresentationFormat>On-screen Show (4:3)</PresentationFormat>
  <Paragraphs>136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The Basics </vt:lpstr>
      <vt:lpstr>The State of Things</vt:lpstr>
      <vt:lpstr>PowerPoint Presentation</vt:lpstr>
      <vt:lpstr>Global Economic Divide</vt:lpstr>
      <vt:lpstr>A Few Terms</vt:lpstr>
      <vt:lpstr>Local to Global Chain</vt:lpstr>
      <vt:lpstr>About Sustainability</vt:lpstr>
      <vt:lpstr>Sustainability</vt:lpstr>
      <vt:lpstr>Consumption &amp; Sustainability</vt:lpstr>
      <vt:lpstr>Commodity Fetishism</vt:lpstr>
      <vt:lpstr>Commodity Fetishism Problems</vt:lpstr>
      <vt:lpstr>Credit Cards</vt:lpstr>
      <vt:lpstr>PowerPoint Presentation</vt:lpstr>
      <vt:lpstr>PowerPoint Presentation</vt:lpstr>
      <vt:lpstr>PowerPoint Presentation</vt:lpstr>
      <vt:lpstr>PowerPoint Presentation</vt:lpstr>
      <vt:lpstr>Recap</vt:lpstr>
    </vt:vector>
  </TitlesOfParts>
  <Company>Northern Kentucky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Basics</dc:title>
  <dc:creator>Kimberly Weir</dc:creator>
  <cp:lastModifiedBy>Administrator</cp:lastModifiedBy>
  <cp:revision>118</cp:revision>
  <dcterms:created xsi:type="dcterms:W3CDTF">2013-01-06T17:31:01Z</dcterms:created>
  <dcterms:modified xsi:type="dcterms:W3CDTF">2017-01-23T15:45:48Z</dcterms:modified>
</cp:coreProperties>
</file>