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0" r:id="rId2"/>
    <p:sldId id="318" r:id="rId3"/>
    <p:sldId id="323" r:id="rId4"/>
    <p:sldId id="322" r:id="rId5"/>
    <p:sldId id="311" r:id="rId6"/>
    <p:sldId id="324" r:id="rId7"/>
    <p:sldId id="321" r:id="rId8"/>
    <p:sldId id="317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514"/>
    <a:srgbClr val="000000"/>
    <a:srgbClr val="B65BD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3957" autoAdjust="0"/>
  </p:normalViewPr>
  <p:slideViewPr>
    <p:cSldViewPr>
      <p:cViewPr varScale="1">
        <p:scale>
          <a:sx n="61" d="100"/>
          <a:sy n="61" d="100"/>
        </p:scale>
        <p:origin x="-9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FDB00-AA70-4704-9731-618748D8C23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2F2B-0901-4E56-9FC8-D9E1B3F7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0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2F2B-0901-4E56-9FC8-D9E1B3F79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qsrEAWcAv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248400" cy="4110990"/>
          </a:xfrm>
        </p:spPr>
        <p:txBody>
          <a:bodyPr>
            <a:noAutofit/>
          </a:bodyPr>
          <a:lstStyle/>
          <a:p>
            <a:pPr algn="ctr"/>
            <a:r>
              <a:rPr lang="en-US" sz="6800" dirty="0" smtClean="0">
                <a:latin typeface="Maiandra GD" pitchFamily="34" charset="0"/>
              </a:rPr>
              <a:t>The Future: </a:t>
            </a:r>
            <a:r>
              <a:rPr lang="en-US" sz="6800" dirty="0" err="1" smtClean="0">
                <a:latin typeface="Maiandra GD" pitchFamily="34" charset="0"/>
              </a:rPr>
              <a:t>Degrowth</a:t>
            </a:r>
            <a:r>
              <a:rPr lang="en-US" sz="6800" dirty="0" smtClean="0">
                <a:latin typeface="Maiandra GD" pitchFamily="34" charset="0"/>
              </a:rPr>
              <a:t> &amp; </a:t>
            </a:r>
            <a:br>
              <a:rPr lang="en-US" sz="6800" dirty="0" smtClean="0">
                <a:latin typeface="Maiandra GD" pitchFamily="34" charset="0"/>
              </a:rPr>
            </a:br>
            <a:r>
              <a:rPr lang="en-US" sz="6800" dirty="0" smtClean="0">
                <a:latin typeface="Maiandra GD" pitchFamily="34" charset="0"/>
              </a:rPr>
              <a:t>Sustainability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9107837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Black Friday, the NEM, &amp; </a:t>
            </a:r>
            <a:r>
              <a:rPr lang="en-US" sz="2800" b="1" dirty="0"/>
              <a:t>C</a:t>
            </a:r>
            <a:r>
              <a:rPr lang="en-US" sz="2800" b="1" dirty="0" smtClean="0"/>
              <a:t>ommodity </a:t>
            </a:r>
            <a:r>
              <a:rPr lang="en-US" sz="2800" b="1" dirty="0"/>
              <a:t>F</a:t>
            </a:r>
            <a:r>
              <a:rPr lang="en-US" sz="2800" b="1" dirty="0" smtClean="0"/>
              <a:t>etishism</a:t>
            </a:r>
            <a:endParaRPr lang="en-US" sz="2800" dirty="0"/>
          </a:p>
          <a:p>
            <a:pPr marL="0" lvl="0" indent="0" algn="ctr">
              <a:buNone/>
            </a:pPr>
            <a:r>
              <a:rPr lang="en-US" sz="2000" dirty="0" smtClean="0"/>
              <a:t>(WA Q1)</a:t>
            </a:r>
            <a:endParaRPr lang="en-US" sz="2000" dirty="0" smtClean="0">
              <a:ea typeface="Calibri"/>
            </a:endParaRPr>
          </a:p>
          <a:p>
            <a:pPr marL="96203" indent="-207963"/>
            <a:r>
              <a:rPr lang="en-US" sz="3000" dirty="0" smtClean="0">
                <a:ea typeface="Calibri"/>
              </a:rPr>
              <a:t>‘A frenzied explosion of consumer culture’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4865"/>
            <a:ext cx="7239000" cy="54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58" y="1277182"/>
            <a:ext cx="9107837" cy="5029200"/>
          </a:xfrm>
        </p:spPr>
        <p:txBody>
          <a:bodyPr numCol="2">
            <a:normAutofit/>
          </a:bodyPr>
          <a:lstStyle/>
          <a:p>
            <a:pPr lvl="1" indent="-279400"/>
            <a:r>
              <a:rPr lang="en-US" sz="2700" dirty="0" smtClean="0">
                <a:ea typeface="Calibri"/>
              </a:rPr>
              <a:t>Huge #s</a:t>
            </a:r>
          </a:p>
          <a:p>
            <a:pPr lvl="1" indent="-279400"/>
            <a:r>
              <a:rPr lang="en-US" sz="2700" dirty="0" smtClean="0">
                <a:ea typeface="Calibri"/>
              </a:rPr>
              <a:t>Aggression, violence, deaths</a:t>
            </a:r>
          </a:p>
          <a:p>
            <a:pPr lvl="1" indent="-279400"/>
            <a:r>
              <a:rPr lang="en-US" sz="2700" dirty="0" smtClean="0">
                <a:ea typeface="Calibri"/>
              </a:rPr>
              <a:t>Getting worse</a:t>
            </a:r>
          </a:p>
          <a:p>
            <a:pPr lvl="1" indent="-279400"/>
            <a:endParaRPr lang="en-US" sz="2700" dirty="0" smtClean="0">
              <a:ea typeface="Calibri"/>
            </a:endParaRPr>
          </a:p>
          <a:p>
            <a:pPr lvl="1" indent="-279400"/>
            <a:endParaRPr lang="en-US" sz="2700" dirty="0">
              <a:ea typeface="Calibri"/>
            </a:endParaRPr>
          </a:p>
          <a:p>
            <a:pPr lvl="1" indent="-279400"/>
            <a:endParaRPr lang="en-US" sz="2700" dirty="0" smtClean="0">
              <a:ea typeface="Calibri"/>
            </a:endParaRPr>
          </a:p>
          <a:p>
            <a:pPr lvl="1" indent="-279400"/>
            <a:endParaRPr lang="en-US" sz="2700" dirty="0">
              <a:ea typeface="Calibri"/>
            </a:endParaRPr>
          </a:p>
          <a:p>
            <a:pPr lvl="1" indent="-279400"/>
            <a:endParaRPr lang="en-US" sz="2700" dirty="0" smtClean="0">
              <a:ea typeface="Calibri"/>
            </a:endParaRPr>
          </a:p>
          <a:p>
            <a:pPr lvl="1" indent="-279400"/>
            <a:endParaRPr lang="en-US" sz="2700" dirty="0" smtClean="0">
              <a:ea typeface="Calibri"/>
            </a:endParaRPr>
          </a:p>
          <a:p>
            <a:pPr lvl="1" indent="-279400"/>
            <a:r>
              <a:rPr lang="en-US" sz="2700" dirty="0" smtClean="0">
                <a:ea typeface="Calibri"/>
              </a:rPr>
              <a:t>Cyber Monday</a:t>
            </a:r>
          </a:p>
          <a:p>
            <a:pPr lvl="1" indent="-279400"/>
            <a:r>
              <a:rPr lang="en-US" sz="2700" dirty="0">
                <a:ea typeface="Calibri"/>
                <a:hlinkClick r:id="rId2"/>
              </a:rPr>
              <a:t>The </a:t>
            </a:r>
            <a:r>
              <a:rPr lang="en-US" sz="2700" dirty="0" smtClean="0">
                <a:ea typeface="Calibri"/>
                <a:hlinkClick r:id="rId2"/>
              </a:rPr>
              <a:t>Clash</a:t>
            </a:r>
            <a:endParaRPr lang="en-US" sz="2700" dirty="0" smtClean="0">
              <a:ea typeface="Calibri"/>
            </a:endParaRPr>
          </a:p>
          <a:p>
            <a:pPr marL="365760" lvl="1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07565"/>
            <a:ext cx="7521844" cy="3549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7749" y="15298"/>
            <a:ext cx="91220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Black Friday, the NEM, &amp; Commodity Fetishism</a:t>
            </a:r>
            <a:endParaRPr lang="en-US" sz="2800" dirty="0"/>
          </a:p>
          <a:p>
            <a:pPr lvl="0" algn="ctr"/>
            <a:r>
              <a:rPr lang="en-US" sz="2000" dirty="0"/>
              <a:t>(WA </a:t>
            </a:r>
            <a:r>
              <a:rPr lang="en-US" sz="2000" dirty="0" smtClean="0"/>
              <a:t>Q1 cont.)</a:t>
            </a:r>
            <a:endParaRPr lang="en-US" sz="2000" dirty="0">
              <a:ea typeface="Calibri"/>
            </a:endParaRPr>
          </a:p>
          <a:p>
            <a:pPr marL="345440" indent="-457200">
              <a:buFont typeface="Courier New" panose="02070309020205020404" pitchFamily="49" charset="0"/>
              <a:buChar char="o"/>
            </a:pPr>
            <a:r>
              <a:rPr lang="en-US" sz="2800" dirty="0">
                <a:ea typeface="Calibri"/>
              </a:rPr>
              <a:t>‘A frenzied explosion of consumer culture</a:t>
            </a:r>
            <a:r>
              <a:rPr lang="en-US" sz="2800" dirty="0" smtClean="0">
                <a:ea typeface="Calibri"/>
              </a:rPr>
              <a:t>’</a:t>
            </a:r>
            <a:endParaRPr lang="en-US" sz="28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661" y="15498"/>
            <a:ext cx="9107837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Black Friday, the NEM, &amp; </a:t>
            </a:r>
            <a:r>
              <a:rPr lang="en-US" sz="2800" b="1" dirty="0"/>
              <a:t>C</a:t>
            </a:r>
            <a:r>
              <a:rPr lang="en-US" sz="2800" b="1" dirty="0" smtClean="0"/>
              <a:t>ommodity </a:t>
            </a:r>
            <a:r>
              <a:rPr lang="en-US" sz="2800" b="1" dirty="0"/>
              <a:t>F</a:t>
            </a:r>
            <a:r>
              <a:rPr lang="en-US" sz="2800" b="1" dirty="0" smtClean="0"/>
              <a:t>etishism</a:t>
            </a:r>
            <a:endParaRPr lang="en-US" sz="2800" dirty="0"/>
          </a:p>
          <a:p>
            <a:pPr marL="0" lvl="0" indent="0" algn="ctr">
              <a:buNone/>
            </a:pPr>
            <a:r>
              <a:rPr lang="en-US" sz="2200" dirty="0" smtClean="0"/>
              <a:t>(WA Q1- cont.)</a:t>
            </a:r>
            <a:endParaRPr lang="en-US" sz="2200" dirty="0" smtClean="0">
              <a:ea typeface="Calibri"/>
            </a:endParaRPr>
          </a:p>
          <a:p>
            <a:pPr marL="96203" indent="-207963"/>
            <a:r>
              <a:rPr lang="en-US" sz="2800" dirty="0" smtClean="0">
                <a:ea typeface="Calibri"/>
              </a:rPr>
              <a:t> ‘Capitalism req. growth</a:t>
            </a:r>
          </a:p>
          <a:p>
            <a:pPr marL="461963" lvl="1" indent="-207963"/>
            <a:r>
              <a:rPr lang="en-US" sz="2600" dirty="0">
                <a:latin typeface="+mj-lt"/>
                <a:ea typeface="Calibri"/>
              </a:rPr>
              <a:t>C</a:t>
            </a:r>
            <a:r>
              <a:rPr lang="en-US" sz="2600" dirty="0" smtClean="0">
                <a:latin typeface="+mj-lt"/>
                <a:ea typeface="Calibri"/>
              </a:rPr>
              <a:t>F= guise of ‘consumer power’</a:t>
            </a:r>
          </a:p>
          <a:p>
            <a:pPr marL="461963" lvl="1" indent="-207963"/>
            <a:r>
              <a:rPr lang="en-US" sz="2600" dirty="0" smtClean="0">
                <a:latin typeface="+mj-lt"/>
                <a:ea typeface="Calibri"/>
              </a:rPr>
              <a:t>Retail therapy</a:t>
            </a:r>
          </a:p>
          <a:p>
            <a:pPr marL="461963" lvl="1" indent="-207963"/>
            <a:r>
              <a:rPr lang="en-US" sz="2600" dirty="0" smtClean="0">
                <a:latin typeface="+mj-lt"/>
                <a:ea typeface="Calibri"/>
              </a:rPr>
              <a:t>Adverse feedback loops</a:t>
            </a:r>
          </a:p>
          <a:p>
            <a:pPr marL="461963" lvl="1" indent="-207963"/>
            <a:r>
              <a:rPr lang="en-US" sz="2600" dirty="0" smtClean="0">
                <a:latin typeface="+mj-lt"/>
                <a:ea typeface="Calibri"/>
              </a:rPr>
              <a:t>Ignore external costs</a:t>
            </a:r>
          </a:p>
          <a:p>
            <a:pPr marL="461963" lvl="1" indent="-207963"/>
            <a:r>
              <a:rPr lang="en-US" sz="2600" dirty="0" smtClean="0">
                <a:latin typeface="+mj-lt"/>
                <a:ea typeface="Calibri"/>
              </a:rPr>
              <a:t>CF thrives on:</a:t>
            </a:r>
          </a:p>
          <a:p>
            <a:pPr marL="736283" lvl="2" indent="-207963"/>
            <a:r>
              <a:rPr lang="en-US" sz="2600" dirty="0">
                <a:latin typeface="+mj-lt"/>
                <a:ea typeface="Calibri"/>
              </a:rPr>
              <a:t>C</a:t>
            </a:r>
            <a:r>
              <a:rPr lang="en-US" sz="2600" dirty="0" smtClean="0">
                <a:latin typeface="+mj-lt"/>
                <a:ea typeface="Calibri"/>
              </a:rPr>
              <a:t>onsumer apathy</a:t>
            </a:r>
          </a:p>
          <a:p>
            <a:pPr marL="736283" lvl="2" indent="-207963"/>
            <a:r>
              <a:rPr lang="en-US" sz="2600" dirty="0" smtClean="0">
                <a:latin typeface="+mj-lt"/>
                <a:ea typeface="Calibri"/>
              </a:rPr>
              <a:t>Feeling overwhelmed if want to help </a:t>
            </a:r>
          </a:p>
          <a:p>
            <a:pPr marL="736283" lvl="2" indent="-207963"/>
            <a:r>
              <a:rPr lang="en-US" sz="2600" dirty="0">
                <a:latin typeface="+mj-lt"/>
                <a:ea typeface="Calibri"/>
              </a:rPr>
              <a:t>H</a:t>
            </a:r>
            <a:r>
              <a:rPr lang="en-US" sz="2600" dirty="0" smtClean="0">
                <a:latin typeface="+mj-lt"/>
                <a:ea typeface="Calibri"/>
              </a:rPr>
              <a:t>alo effect</a:t>
            </a:r>
          </a:p>
          <a:p>
            <a:pPr marL="736283" lvl="2" indent="-207963"/>
            <a:r>
              <a:rPr lang="en-US" sz="2600" dirty="0">
                <a:latin typeface="+mj-lt"/>
                <a:ea typeface="Calibri"/>
              </a:rPr>
              <a:t>L</a:t>
            </a:r>
            <a:r>
              <a:rPr lang="en-US" sz="2600" dirty="0" smtClean="0">
                <a:latin typeface="+mj-lt"/>
                <a:ea typeface="Calibri"/>
              </a:rPr>
              <a:t>ack of ed. </a:t>
            </a:r>
          </a:p>
          <a:p>
            <a:pPr marL="365760" lvl="1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78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-20664"/>
            <a:ext cx="8763000" cy="65532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dirty="0"/>
              <a:t>Why </a:t>
            </a:r>
            <a:r>
              <a:rPr lang="en-US" sz="3200" b="1" dirty="0" smtClean="0"/>
              <a:t>is ‘</a:t>
            </a:r>
            <a:r>
              <a:rPr lang="en-US" sz="3200" b="1" dirty="0" err="1" smtClean="0"/>
              <a:t>degrowth</a:t>
            </a:r>
            <a:r>
              <a:rPr lang="en-US" sz="3200" b="1" dirty="0"/>
              <a:t>’ </a:t>
            </a:r>
            <a:r>
              <a:rPr lang="en-US" sz="3200" b="1" dirty="0" smtClean="0"/>
              <a:t>argued as a </a:t>
            </a:r>
            <a:r>
              <a:rPr lang="en-US" sz="3200" b="1" dirty="0"/>
              <a:t>necessary step beyond </a:t>
            </a:r>
            <a:r>
              <a:rPr lang="en-US" sz="3200" b="1" dirty="0" smtClean="0"/>
              <a:t>SD? </a:t>
            </a:r>
            <a:r>
              <a:rPr lang="en-US" dirty="0" smtClean="0"/>
              <a:t>(WA Q2)</a:t>
            </a:r>
            <a:endParaRPr lang="en-US" sz="2800" dirty="0" smtClean="0">
              <a:ea typeface="Calibri"/>
            </a:endParaRPr>
          </a:p>
          <a:p>
            <a:pPr lvl="0"/>
            <a:r>
              <a:rPr lang="en-US" sz="2800" dirty="0" err="1"/>
              <a:t>Degrowth</a:t>
            </a:r>
            <a:r>
              <a:rPr lang="en-US" sz="2800" dirty="0"/>
              <a:t> advocates</a:t>
            </a:r>
          </a:p>
          <a:p>
            <a:pPr lvl="1"/>
            <a:r>
              <a:rPr lang="en-US" sz="2600" dirty="0"/>
              <a:t>Scale back production, consumption</a:t>
            </a:r>
          </a:p>
          <a:p>
            <a:pPr lvl="1"/>
            <a:r>
              <a:rPr lang="en-US" sz="2600" dirty="0"/>
              <a:t>Eliminate social injustices</a:t>
            </a:r>
          </a:p>
          <a:p>
            <a:pPr lvl="1"/>
            <a:r>
              <a:rPr lang="en-US" sz="2600" dirty="0"/>
              <a:t>Redefine ‘the good life’</a:t>
            </a:r>
          </a:p>
          <a:p>
            <a:pPr lvl="2"/>
            <a:r>
              <a:rPr lang="en-US" sz="2600" dirty="0"/>
              <a:t>GN living in post-materialism era</a:t>
            </a:r>
          </a:p>
          <a:p>
            <a:pPr lvl="1"/>
            <a:r>
              <a:rPr lang="en-US" sz="2600" dirty="0"/>
              <a:t>Same concerns as CF</a:t>
            </a:r>
          </a:p>
          <a:p>
            <a:pPr marL="0" lvl="0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399"/>
            <a:ext cx="6934200" cy="2849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-20664"/>
            <a:ext cx="8763000" cy="65532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dirty="0"/>
              <a:t>Why </a:t>
            </a:r>
            <a:r>
              <a:rPr lang="en-US" sz="3200" b="1" dirty="0" smtClean="0"/>
              <a:t>is ‘</a:t>
            </a:r>
            <a:r>
              <a:rPr lang="en-US" sz="3200" b="1" dirty="0" err="1" smtClean="0"/>
              <a:t>degrowth</a:t>
            </a:r>
            <a:r>
              <a:rPr lang="en-US" sz="3200" b="1" dirty="0"/>
              <a:t>’ </a:t>
            </a:r>
            <a:r>
              <a:rPr lang="en-US" sz="3200" b="1" dirty="0" smtClean="0"/>
              <a:t>argued as a </a:t>
            </a:r>
            <a:r>
              <a:rPr lang="en-US" sz="3200" b="1" dirty="0"/>
              <a:t>necessary step beyond </a:t>
            </a:r>
            <a:r>
              <a:rPr lang="en-US" sz="3200" b="1" dirty="0" smtClean="0"/>
              <a:t>SD? </a:t>
            </a:r>
            <a:r>
              <a:rPr lang="en-US" dirty="0" smtClean="0"/>
              <a:t>(WA Q2 cont.)</a:t>
            </a:r>
            <a:endParaRPr lang="en-US" sz="2800" dirty="0" smtClean="0">
              <a:ea typeface="Calibri"/>
            </a:endParaRPr>
          </a:p>
          <a:p>
            <a:pPr lvl="0"/>
            <a:r>
              <a:rPr lang="en-US" sz="2800" dirty="0" smtClean="0"/>
              <a:t>SD co-opted by MNCs</a:t>
            </a:r>
          </a:p>
          <a:p>
            <a:pPr lvl="0"/>
            <a:r>
              <a:rPr lang="en-US" sz="2800" dirty="0" smtClean="0"/>
              <a:t>SD implies development</a:t>
            </a:r>
          </a:p>
          <a:p>
            <a:pPr lvl="1"/>
            <a:r>
              <a:rPr lang="en-US" sz="2600" dirty="0" smtClean="0"/>
              <a:t>Needed in GS, but need to avoid GN model</a:t>
            </a:r>
            <a:endParaRPr lang="en-US" sz="2600" dirty="0"/>
          </a:p>
          <a:p>
            <a:pPr lvl="0"/>
            <a:r>
              <a:rPr lang="en-US" sz="2800" dirty="0" smtClean="0"/>
              <a:t>No-growth advocates</a:t>
            </a:r>
            <a:endParaRPr lang="en-US" sz="2800" dirty="0"/>
          </a:p>
          <a:p>
            <a:pPr marL="0" lvl="0" indent="0">
              <a:buNone/>
            </a:pPr>
            <a:r>
              <a:rPr lang="en-US" sz="1800" dirty="0" smtClean="0"/>
              <a:t>¤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t="7232" r="3051"/>
          <a:stretch/>
        </p:blipFill>
        <p:spPr>
          <a:xfrm>
            <a:off x="2209800" y="2992582"/>
            <a:ext cx="4600958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8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763000" cy="6858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How to/what will/what can successfully challenge the dominant paradigm</a:t>
            </a:r>
            <a:r>
              <a:rPr lang="en-US" sz="2800" dirty="0" smtClean="0"/>
              <a:t>? </a:t>
            </a:r>
            <a:r>
              <a:rPr lang="en-US" dirty="0" smtClean="0"/>
              <a:t>(WA Q3)</a:t>
            </a:r>
          </a:p>
          <a:p>
            <a:pPr marL="465138" lvl="1" indent="-234950"/>
            <a:r>
              <a:rPr lang="en-US" sz="2800" dirty="0" smtClean="0"/>
              <a:t>Shift in values</a:t>
            </a:r>
          </a:p>
          <a:p>
            <a:pPr marL="739458" lvl="2" indent="-234950"/>
            <a:r>
              <a:rPr lang="en-US" sz="2500" dirty="0" smtClean="0"/>
              <a:t>Is FT cocaine the answer?</a:t>
            </a:r>
            <a:endParaRPr lang="en-US" sz="2500" dirty="0"/>
          </a:p>
          <a:p>
            <a:pPr marL="511175" lvl="1" indent="-280988"/>
            <a:r>
              <a:rPr lang="en-US" sz="2800" dirty="0" smtClean="0"/>
              <a:t>‘Importance of scale’</a:t>
            </a:r>
          </a:p>
          <a:p>
            <a:pPr marL="469900" lvl="1" indent="-273050"/>
            <a:r>
              <a:rPr lang="en-US" sz="2800" dirty="0" smtClean="0"/>
              <a:t>Replace sustainability</a:t>
            </a:r>
          </a:p>
          <a:p>
            <a:pPr marL="469900" lvl="1" indent="-273050"/>
            <a:r>
              <a:rPr lang="en-US" sz="2800" dirty="0" smtClean="0"/>
              <a:t>Planned obsolescence</a:t>
            </a:r>
          </a:p>
          <a:p>
            <a:pPr marL="469900" lvl="1" indent="-273050"/>
            <a:r>
              <a:rPr lang="en-US" sz="2800" dirty="0" smtClean="0"/>
              <a:t>Need policy changes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¤</a:t>
            </a:r>
          </a:p>
          <a:p>
            <a:pPr marL="0" lvl="0" indent="0">
              <a:buNone/>
            </a:pPr>
            <a:endParaRPr lang="en-US" sz="3200" dirty="0" smtClean="0"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14411"/>
          <a:stretch/>
        </p:blipFill>
        <p:spPr>
          <a:xfrm>
            <a:off x="5011305" y="988291"/>
            <a:ext cx="4132695" cy="5869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8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763000" cy="65532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 smtClean="0"/>
              <a:t>Recap</a:t>
            </a:r>
            <a:endParaRPr lang="en-US" sz="2800" dirty="0"/>
          </a:p>
          <a:p>
            <a:pPr marL="0" lvl="0" indent="0" algn="ctr">
              <a:buNone/>
            </a:pPr>
            <a:endParaRPr lang="en-US" sz="400" dirty="0" smtClean="0"/>
          </a:p>
          <a:p>
            <a:r>
              <a:rPr lang="en-US" sz="2800" dirty="0"/>
              <a:t>SD co-opted by MNCs</a:t>
            </a:r>
          </a:p>
          <a:p>
            <a:r>
              <a:rPr lang="en-US" sz="2800" dirty="0" err="1" smtClean="0"/>
              <a:t>Degrowth</a:t>
            </a:r>
            <a:r>
              <a:rPr lang="en-US" sz="2800" dirty="0" smtClean="0"/>
              <a:t> = sustainable progress</a:t>
            </a:r>
          </a:p>
          <a:p>
            <a:pPr lvl="1"/>
            <a:r>
              <a:rPr lang="en-US" sz="2600" dirty="0"/>
              <a:t>Borrowing into future</a:t>
            </a:r>
          </a:p>
          <a:p>
            <a:pPr lvl="1"/>
            <a:r>
              <a:rPr lang="en-US" sz="2600" dirty="0" smtClean="0"/>
              <a:t>Challenges capitalism, CF</a:t>
            </a:r>
          </a:p>
          <a:p>
            <a:pPr lvl="1"/>
            <a:r>
              <a:rPr lang="en-US" sz="2600" dirty="0" smtClean="0"/>
              <a:t>Pushes for a balance</a:t>
            </a:r>
          </a:p>
          <a:p>
            <a:pPr lvl="2"/>
            <a:r>
              <a:rPr lang="en-US" sz="2600" dirty="0" smtClean="0"/>
              <a:t> Consumption, work hours, equal access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Need to make changes</a:t>
            </a:r>
          </a:p>
          <a:p>
            <a:pPr lvl="1"/>
            <a:r>
              <a:rPr lang="en-US" sz="2600" dirty="0" smtClean="0"/>
              <a:t>What we value</a:t>
            </a:r>
          </a:p>
          <a:p>
            <a:pPr lvl="1"/>
            <a:r>
              <a:rPr lang="en-US" sz="2600" dirty="0" smtClean="0"/>
              <a:t>‘True materialism’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¤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5838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3486</TotalTime>
  <Words>277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The Future: Degrowth &amp; 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Administrator</cp:lastModifiedBy>
  <cp:revision>453</cp:revision>
  <dcterms:created xsi:type="dcterms:W3CDTF">2012-02-04T20:15:56Z</dcterms:created>
  <dcterms:modified xsi:type="dcterms:W3CDTF">2017-04-24T17:57:00Z</dcterms:modified>
</cp:coreProperties>
</file>