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85" r:id="rId4"/>
    <p:sldId id="286" r:id="rId5"/>
    <p:sldId id="279" r:id="rId6"/>
    <p:sldId id="289" r:id="rId7"/>
    <p:sldId id="290" r:id="rId8"/>
    <p:sldId id="291" r:id="rId9"/>
    <p:sldId id="287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69" autoAdjust="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A8F-B218-470D-8B06-7336B9E78FE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21975-0A8E-4801-9457-2AE2B352A2A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A8F-B218-470D-8B06-7336B9E78FE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21975-0A8E-4801-9457-2AE2B352A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A8F-B218-470D-8B06-7336B9E78FE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21975-0A8E-4801-9457-2AE2B352A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A8F-B218-470D-8B06-7336B9E78FE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21975-0A8E-4801-9457-2AE2B352A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A8F-B218-470D-8B06-7336B9E78FE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21975-0A8E-4801-9457-2AE2B352A2A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A8F-B218-470D-8B06-7336B9E78FE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21975-0A8E-4801-9457-2AE2B352A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A8F-B218-470D-8B06-7336B9E78FE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21975-0A8E-4801-9457-2AE2B352A2A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A8F-B218-470D-8B06-7336B9E78FE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21975-0A8E-4801-9457-2AE2B352A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A8F-B218-470D-8B06-7336B9E78FE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21975-0A8E-4801-9457-2AE2B352A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A8F-B218-470D-8B06-7336B9E78FE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21975-0A8E-4801-9457-2AE2B352A2A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A8F-B218-470D-8B06-7336B9E78FE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21975-0A8E-4801-9457-2AE2B352A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1E0BA8F-B218-470D-8B06-7336B9E78FE7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B721975-0A8E-4801-9457-2AE2B352A2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543800" cy="4114800"/>
          </a:xfrm>
        </p:spPr>
        <p:txBody>
          <a:bodyPr/>
          <a:lstStyle/>
          <a:p>
            <a:pPr algn="ctr"/>
            <a:r>
              <a:rPr lang="en-US" dirty="0" smtClean="0"/>
              <a:t>About </a:t>
            </a:r>
            <a:br>
              <a:rPr lang="en-US" dirty="0" smtClean="0"/>
            </a:br>
            <a:r>
              <a:rPr lang="en-US" dirty="0" smtClean="0"/>
              <a:t>Fair Trade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75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26" y="228600"/>
            <a:ext cx="845820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Recap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915400" cy="63246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FT objectives</a:t>
            </a:r>
          </a:p>
          <a:p>
            <a:pPr lvl="1"/>
            <a:r>
              <a:rPr lang="en-US" sz="2600" dirty="0"/>
              <a:t>Improve producers’ lives</a:t>
            </a:r>
          </a:p>
          <a:p>
            <a:pPr lvl="1"/>
            <a:r>
              <a:rPr lang="en-US" sz="2600" dirty="0"/>
              <a:t>Sustainability</a:t>
            </a:r>
          </a:p>
          <a:p>
            <a:r>
              <a:rPr lang="en-US" sz="2800" dirty="0"/>
              <a:t>FT provides $ transfer from GN to </a:t>
            </a:r>
            <a:r>
              <a:rPr lang="en-US" sz="2800" dirty="0" smtClean="0"/>
              <a:t>GS</a:t>
            </a:r>
          </a:p>
          <a:p>
            <a:r>
              <a:rPr lang="en-US" sz="2800" dirty="0" smtClean="0"/>
              <a:t>System sets rules in its favor</a:t>
            </a:r>
          </a:p>
          <a:p>
            <a:r>
              <a:rPr lang="en-US" sz="2800" dirty="0" smtClean="0"/>
              <a:t>NGOs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smtClean="0"/>
              <a:t>labeling</a:t>
            </a:r>
          </a:p>
          <a:p>
            <a:r>
              <a:rPr lang="en-US" sz="2800" dirty="0" smtClean="0"/>
              <a:t>Concern is end product, not effects of production</a:t>
            </a:r>
          </a:p>
          <a:p>
            <a:pPr lvl="1"/>
            <a:r>
              <a:rPr lang="en-US" sz="2600" dirty="0"/>
              <a:t>R</a:t>
            </a:r>
            <a:r>
              <a:rPr lang="en-US" sz="2600" dirty="0" smtClean="0"/>
              <a:t>egulate only if consumer problem, not production-end issue (</a:t>
            </a:r>
            <a:r>
              <a:rPr lang="en-US" sz="2600" dirty="0" err="1" smtClean="0"/>
              <a:t>env</a:t>
            </a:r>
            <a:r>
              <a:rPr lang="en-US" sz="2600" dirty="0" smtClean="0"/>
              <a:t>., health of laborer)</a:t>
            </a:r>
          </a:p>
          <a:p>
            <a:pPr lvl="1"/>
            <a:r>
              <a:rPr lang="en-US" sz="2400" dirty="0" smtClean="0"/>
              <a:t>Can political consumerism effect change?</a:t>
            </a:r>
            <a:endParaRPr lang="en-US" sz="2600" dirty="0" smtClean="0"/>
          </a:p>
          <a:p>
            <a:r>
              <a:rPr lang="en-US" sz="2800" b="0" dirty="0" smtClean="0"/>
              <a:t>Race to the bottom discourages ‘fair’ compensation</a:t>
            </a:r>
          </a:p>
          <a:p>
            <a:pPr lvl="1"/>
            <a:r>
              <a:rPr lang="en-US" sz="2600" dirty="0" smtClean="0"/>
              <a:t>Need to remain competitive</a:t>
            </a:r>
          </a:p>
          <a:p>
            <a:r>
              <a:rPr lang="en-US" sz="2800" dirty="0"/>
              <a:t>Use market but don’t get consumed by it</a:t>
            </a:r>
          </a:p>
          <a:p>
            <a:pPr marL="114300" indent="0">
              <a:buNone/>
            </a:pPr>
            <a:r>
              <a:rPr lang="en-US" sz="1800" dirty="0" smtClean="0"/>
              <a:t>¤</a:t>
            </a:r>
            <a:endParaRPr lang="en-US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55849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945" y="304800"/>
            <a:ext cx="8458200" cy="54864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What is Fair Trade?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17" y="876300"/>
            <a:ext cx="8115300" cy="5867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Fair price, conditions for producers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ushes for social justice</a:t>
            </a:r>
          </a:p>
          <a:p>
            <a:r>
              <a:rPr lang="en-US" sz="2800" dirty="0" smtClean="0"/>
              <a:t>FT to </a:t>
            </a:r>
            <a:r>
              <a:rPr lang="en-US" sz="2800" dirty="0"/>
              <a:t>bypass capitalist </a:t>
            </a:r>
            <a:r>
              <a:rPr lang="en-US" sz="2800" dirty="0" smtClean="0"/>
              <a:t>system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Potential value in capitalist system</a:t>
            </a:r>
          </a:p>
          <a:p>
            <a:pPr lvl="1"/>
            <a:r>
              <a:rPr lang="en-US" sz="2800" dirty="0" smtClean="0"/>
              <a:t>Greater reach</a:t>
            </a:r>
          </a:p>
          <a:p>
            <a:r>
              <a:rPr lang="en-US" sz="2800" dirty="0"/>
              <a:t>Split within FT </a:t>
            </a:r>
            <a:r>
              <a:rPr lang="en-US" sz="2800" dirty="0" err="1"/>
              <a:t>mvt</a:t>
            </a:r>
            <a:r>
              <a:rPr lang="en-US" sz="2800" dirty="0"/>
              <a:t>.</a:t>
            </a:r>
          </a:p>
          <a:p>
            <a:pPr lvl="1"/>
            <a:r>
              <a:rPr lang="en-US" sz="2800" dirty="0"/>
              <a:t>FTUSA v. </a:t>
            </a:r>
            <a:r>
              <a:rPr lang="en-US" sz="2800" dirty="0" smtClean="0"/>
              <a:t>FLO</a:t>
            </a:r>
            <a:endParaRPr lang="en-US" sz="2000" dirty="0" smtClean="0"/>
          </a:p>
          <a:p>
            <a:pPr marL="466344" lvl="3" indent="0">
              <a:buNone/>
            </a:pPr>
            <a:r>
              <a:rPr lang="en-US" sz="2000" dirty="0" smtClean="0"/>
              <a:t>¤</a:t>
            </a:r>
            <a:endParaRPr lang="en-US" sz="2000" b="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57200"/>
            <a:ext cx="1692035" cy="153788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219" y="3124200"/>
            <a:ext cx="5462016" cy="36576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3966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6511" cy="16002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+mn-lt"/>
              </a:rPr>
              <a:t>How does the capitalist system promote </a:t>
            </a:r>
            <a:r>
              <a:rPr lang="en-US" sz="3200" dirty="0" smtClean="0">
                <a:latin typeface="+mn-lt"/>
              </a:rPr>
              <a:t>GS poverty </a:t>
            </a:r>
            <a:r>
              <a:rPr lang="en-US" sz="3200" dirty="0">
                <a:latin typeface="+mn-lt"/>
              </a:rPr>
              <a:t>through commodity exchanges</a:t>
            </a:r>
            <a:r>
              <a:rPr lang="en-US" sz="3200" dirty="0" smtClean="0">
                <a:latin typeface="+mn-lt"/>
              </a:rPr>
              <a:t>? </a:t>
            </a:r>
            <a:r>
              <a:rPr lang="en-US" sz="2400" dirty="0" smtClean="0">
                <a:latin typeface="+mn-lt"/>
              </a:rPr>
              <a:t>(WA Q1)</a:t>
            </a: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492" y="1371600"/>
            <a:ext cx="92202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Producers are ‘global subjects’ </a:t>
            </a:r>
          </a:p>
          <a:p>
            <a:pPr lvl="0"/>
            <a:r>
              <a:rPr lang="en-US" sz="2800" dirty="0"/>
              <a:t>Race to the bottom</a:t>
            </a:r>
          </a:p>
          <a:p>
            <a:pPr marL="755650" lvl="1" indent="-182563"/>
            <a:r>
              <a:rPr lang="en-US" sz="2600" dirty="0"/>
              <a:t>Inequality, poverty </a:t>
            </a:r>
            <a:r>
              <a:rPr lang="en-US" sz="2600" dirty="0">
                <a:sym typeface="Wingdings" panose="05000000000000000000" pitchFamily="2" charset="2"/>
              </a:rPr>
              <a:t> </a:t>
            </a:r>
            <a:r>
              <a:rPr lang="en-US" sz="2600" dirty="0"/>
              <a:t>ecological ruin</a:t>
            </a:r>
          </a:p>
          <a:p>
            <a:r>
              <a:rPr lang="en-US" sz="2800" dirty="0" smtClean="0"/>
              <a:t>Resource exploitation is extensive </a:t>
            </a:r>
          </a:p>
          <a:p>
            <a:pPr lvl="2"/>
            <a:r>
              <a:rPr lang="en-US" sz="2600" dirty="0" smtClean="0"/>
              <a:t>NEM: Need more integration</a:t>
            </a:r>
          </a:p>
          <a:p>
            <a:pPr lvl="2"/>
            <a:r>
              <a:rPr lang="en-US" sz="2600" dirty="0" smtClean="0"/>
              <a:t>Critics: Capitalism is the problem </a:t>
            </a:r>
          </a:p>
          <a:p>
            <a:pPr marL="548640" lvl="2" indent="0">
              <a:buNone/>
            </a:pPr>
            <a:r>
              <a:rPr lang="en-US" sz="1800" dirty="0" smtClean="0"/>
              <a:t>¤</a:t>
            </a:r>
            <a:endParaRPr lang="en-US" sz="1800" b="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324351"/>
            <a:ext cx="4444998" cy="250031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048000"/>
            <a:ext cx="3338188" cy="323236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4752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chemeClr val="tx2"/>
                </a:solidFill>
              </a:rPr>
              <a:t>How did the </a:t>
            </a:r>
            <a:r>
              <a:rPr lang="en-US" sz="2800" dirty="0" smtClean="0">
                <a:solidFill>
                  <a:schemeClr val="tx2"/>
                </a:solidFill>
              </a:rPr>
              <a:t>FT </a:t>
            </a:r>
            <a:r>
              <a:rPr lang="en-US" sz="2800" dirty="0" err="1" smtClean="0">
                <a:solidFill>
                  <a:schemeClr val="tx2"/>
                </a:solidFill>
              </a:rPr>
              <a:t>mvt</a:t>
            </a:r>
            <a:r>
              <a:rPr lang="en-US" sz="2800" dirty="0" smtClean="0">
                <a:solidFill>
                  <a:schemeClr val="tx2"/>
                </a:solidFill>
              </a:rPr>
              <a:t>. shift </a:t>
            </a:r>
            <a:r>
              <a:rPr lang="en-US" sz="2800" dirty="0">
                <a:solidFill>
                  <a:schemeClr val="tx2"/>
                </a:solidFill>
              </a:rPr>
              <a:t>from one based on charity, instead to a focus of equality and promoting </a:t>
            </a:r>
            <a:r>
              <a:rPr lang="en-US" sz="2800" dirty="0" smtClean="0">
                <a:solidFill>
                  <a:schemeClr val="tx2"/>
                </a:solidFill>
              </a:rPr>
              <a:t/>
            </a:r>
            <a:br>
              <a:rPr lang="en-US" sz="2800" dirty="0" smtClean="0">
                <a:solidFill>
                  <a:schemeClr val="tx2"/>
                </a:solidFill>
              </a:rPr>
            </a:br>
            <a:r>
              <a:rPr lang="en-US" sz="2800" dirty="0" smtClean="0">
                <a:solidFill>
                  <a:schemeClr val="tx2"/>
                </a:solidFill>
              </a:rPr>
              <a:t>“</a:t>
            </a:r>
            <a:r>
              <a:rPr lang="en-US" sz="2800" dirty="0">
                <a:solidFill>
                  <a:schemeClr val="tx2"/>
                </a:solidFill>
              </a:rPr>
              <a:t>trade not ‘aid’” as equal exchange</a:t>
            </a:r>
            <a:r>
              <a:rPr lang="en-US" sz="2800" dirty="0" smtClean="0">
                <a:solidFill>
                  <a:schemeClr val="tx2"/>
                </a:solidFill>
              </a:rPr>
              <a:t>? </a:t>
            </a:r>
            <a:r>
              <a:rPr lang="en-US" sz="2000" dirty="0" smtClean="0">
                <a:solidFill>
                  <a:schemeClr val="tx2"/>
                </a:solidFill>
              </a:rPr>
              <a:t>(</a:t>
            </a:r>
            <a:r>
              <a:rPr lang="en-US" sz="2000" b="1" dirty="0">
                <a:solidFill>
                  <a:schemeClr val="tx2"/>
                </a:solidFill>
              </a:rPr>
              <a:t>WA </a:t>
            </a:r>
            <a:r>
              <a:rPr lang="en-US" sz="2000" b="1" dirty="0" smtClean="0">
                <a:solidFill>
                  <a:schemeClr val="tx2"/>
                </a:solidFill>
              </a:rPr>
              <a:t>Q2)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38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4864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Fair Trade History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85582"/>
              </p:ext>
            </p:extLst>
          </p:nvPr>
        </p:nvGraphicFramePr>
        <p:xfrm>
          <a:off x="4343400" y="838200"/>
          <a:ext cx="46482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Now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Formal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Dual: within and outside system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Mostly impersonal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Sell stories to appeal to buyers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Equal-exchange model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Much more secularized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Social justice through ‘trade </a:t>
                      </a:r>
                      <a:r>
                        <a:rPr lang="en-US" sz="2600" baseline="0" smtClean="0"/>
                        <a:t>not aid’</a:t>
                      </a:r>
                      <a:endParaRPr lang="en-US" sz="26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aseline="0" dirty="0" smtClean="0"/>
                        <a:t>Driven by not only social justice, but social 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aseline="0" dirty="0" smtClean="0"/>
                        <a:t>FT labels and FTOs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755835"/>
              </p:ext>
            </p:extLst>
          </p:nvPr>
        </p:nvGraphicFramePr>
        <p:xfrm>
          <a:off x="152400" y="838200"/>
          <a:ext cx="3962400" cy="5730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</a:tblGrid>
              <a:tr h="424099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Then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24099">
                <a:tc>
                  <a:txBody>
                    <a:bodyPr/>
                    <a:lstStyle/>
                    <a:p>
                      <a:r>
                        <a:rPr lang="en-US" sz="2600" smtClean="0"/>
                        <a:t>Informal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4099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Alternative</a:t>
                      </a:r>
                      <a:r>
                        <a:rPr lang="en-US" sz="2600" baseline="0" dirty="0" smtClean="0"/>
                        <a:t> to capitalist system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4099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Network-, trust-based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4099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Charity affiliation, charity model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4099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Mostly churches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32006">
                <a:tc>
                  <a:txBody>
                    <a:bodyPr/>
                    <a:lstStyle/>
                    <a:p>
                      <a:pPr marL="120650" indent="-120650"/>
                      <a:r>
                        <a:rPr lang="en-US" sz="2600" baseline="0" dirty="0" smtClean="0"/>
                        <a:t>Sought social justice through religion, solidarity, charity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32006">
                <a:tc>
                  <a:txBody>
                    <a:bodyPr/>
                    <a:lstStyle/>
                    <a:p>
                      <a:pPr marL="120650" indent="-120650"/>
                      <a:r>
                        <a:rPr lang="en-US" sz="2600" baseline="0" dirty="0" smtClean="0"/>
                        <a:t>FT orgs.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03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7449" y="381000"/>
            <a:ext cx="9220200" cy="6477000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2DA2BF"/>
              </a:buClr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How does the MNC approach to FT cause tensions? </a:t>
            </a:r>
            <a:r>
              <a:rPr lang="en-US" sz="2000" dirty="0">
                <a:solidFill>
                  <a:srgbClr val="464646"/>
                </a:solidFill>
              </a:rPr>
              <a:t>(</a:t>
            </a:r>
            <a:r>
              <a:rPr lang="en-US" sz="2000" b="1" dirty="0">
                <a:solidFill>
                  <a:srgbClr val="464646"/>
                </a:solidFill>
              </a:rPr>
              <a:t>WA </a:t>
            </a:r>
            <a:r>
              <a:rPr lang="en-US" sz="2000" b="1" dirty="0" smtClean="0">
                <a:solidFill>
                  <a:srgbClr val="464646"/>
                </a:solidFill>
              </a:rPr>
              <a:t>Q3)</a:t>
            </a:r>
            <a:endParaRPr lang="en-US" sz="2000" dirty="0">
              <a:solidFill>
                <a:srgbClr val="464646"/>
              </a:solidFill>
            </a:endParaRPr>
          </a:p>
          <a:p>
            <a:pPr marL="0" indent="0" algn="ctr">
              <a:buClr>
                <a:srgbClr val="2DA2BF"/>
              </a:buClr>
              <a:buNone/>
            </a:pPr>
            <a:endParaRPr lang="en-US" sz="1200" b="1" dirty="0" smtClean="0">
              <a:solidFill>
                <a:schemeClr val="tx2"/>
              </a:solidFill>
            </a:endParaRPr>
          </a:p>
          <a:p>
            <a:r>
              <a:rPr lang="en-US" sz="2800" dirty="0" err="1" smtClean="0"/>
              <a:t>Trad</a:t>
            </a:r>
            <a:r>
              <a:rPr lang="en-US" sz="2800" dirty="0" smtClean="0"/>
              <a:t>.: work outside NEM</a:t>
            </a:r>
          </a:p>
          <a:p>
            <a:pPr lvl="1"/>
            <a:r>
              <a:rPr lang="en-US" sz="2600" dirty="0" smtClean="0"/>
              <a:t>Radicals: break down NEM</a:t>
            </a:r>
          </a:p>
          <a:p>
            <a:pPr lvl="1"/>
            <a:r>
              <a:rPr lang="en-US" sz="2600" dirty="0" smtClean="0"/>
              <a:t>Pragmatists: use NEM to expand reach</a:t>
            </a:r>
          </a:p>
          <a:p>
            <a:r>
              <a:rPr lang="en-US" sz="2800" dirty="0" smtClean="0"/>
              <a:t>MNCs: use FT demand for own growth</a:t>
            </a:r>
          </a:p>
          <a:p>
            <a:pPr lvl="1"/>
            <a:r>
              <a:rPr lang="en-US" sz="2600" dirty="0" smtClean="0"/>
              <a:t>Reinforces NEM</a:t>
            </a:r>
          </a:p>
          <a:p>
            <a:r>
              <a:rPr lang="en-US" sz="2800" dirty="0" smtClean="0"/>
              <a:t>= dilemma</a:t>
            </a:r>
          </a:p>
          <a:p>
            <a:pPr marL="274320" lvl="1" indent="0">
              <a:buNone/>
            </a:pPr>
            <a:r>
              <a:rPr lang="en-US" sz="1800" dirty="0" smtClean="0"/>
              <a:t>¤</a:t>
            </a:r>
          </a:p>
          <a:p>
            <a:r>
              <a:rPr lang="en-US" sz="3000" dirty="0" smtClean="0"/>
              <a:t>What are the pros and cons of fair trade?</a:t>
            </a:r>
          </a:p>
          <a:p>
            <a:r>
              <a:rPr lang="en-US" sz="3000" dirty="0" smtClean="0">
                <a:sym typeface="Wingdings" panose="05000000000000000000" pitchFamily="2" charset="2"/>
              </a:rPr>
              <a:t>consider the </a:t>
            </a:r>
            <a:r>
              <a:rPr lang="en-US" sz="3000" dirty="0" smtClean="0"/>
              <a:t>macro and micro perspectives from the article, along with other reading</a:t>
            </a:r>
            <a:r>
              <a:rPr lang="en-US" sz="3000" dirty="0" smtClean="0">
                <a:sym typeface="Wingdings" panose="05000000000000000000" pitchFamily="2" charset="2"/>
              </a:rPr>
              <a:t> </a:t>
            </a:r>
            <a:endParaRPr lang="en-US" sz="1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36"/>
          <a:stretch/>
        </p:blipFill>
        <p:spPr>
          <a:xfrm>
            <a:off x="6400800" y="1295400"/>
            <a:ext cx="2648932" cy="278402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16172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5314" y="965775"/>
            <a:ext cx="9220200" cy="5892225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Traditional model:</a:t>
            </a:r>
          </a:p>
          <a:p>
            <a:pPr marL="530225" indent="-182563"/>
            <a:r>
              <a:rPr lang="en-US" sz="2800" dirty="0" smtClean="0">
                <a:sym typeface="Wingdings" panose="05000000000000000000" pitchFamily="2" charset="2"/>
              </a:rPr>
              <a:t>Fair wages</a:t>
            </a:r>
          </a:p>
          <a:p>
            <a:pPr marL="530225" indent="-182563"/>
            <a:r>
              <a:rPr lang="en-US" sz="2800" dirty="0" smtClean="0">
                <a:sym typeface="Wingdings" panose="05000000000000000000" pitchFamily="2" charset="2"/>
              </a:rPr>
              <a:t>Community investment</a:t>
            </a:r>
          </a:p>
          <a:p>
            <a:pPr marL="804545" lvl="1" indent="-182563"/>
            <a:r>
              <a:rPr lang="en-US" dirty="0" smtClean="0">
                <a:sym typeface="Wingdings" panose="05000000000000000000" pitchFamily="2" charset="2"/>
              </a:rPr>
              <a:t>Infrastructure</a:t>
            </a:r>
          </a:p>
          <a:p>
            <a:pPr marL="804545" lvl="1" indent="-182563"/>
            <a:r>
              <a:rPr lang="en-US" dirty="0" smtClean="0">
                <a:sym typeface="Wingdings" panose="05000000000000000000" pitchFamily="2" charset="2"/>
              </a:rPr>
              <a:t>Social welfare projects</a:t>
            </a:r>
          </a:p>
          <a:p>
            <a:pPr marL="804545" lvl="1" indent="-182563"/>
            <a:r>
              <a:rPr lang="en-US" dirty="0" smtClean="0">
                <a:sym typeface="Wingdings" panose="05000000000000000000" pitchFamily="2" charset="2"/>
              </a:rPr>
              <a:t>Governance</a:t>
            </a:r>
          </a:p>
          <a:p>
            <a:pPr marL="804545" lvl="1" indent="-182563"/>
            <a:r>
              <a:rPr lang="en-US" dirty="0" smtClean="0">
                <a:sym typeface="Wingdings" panose="05000000000000000000" pitchFamily="2" charset="2"/>
              </a:rPr>
              <a:t>Training</a:t>
            </a:r>
          </a:p>
          <a:p>
            <a:pPr marL="530225" indent="-182563"/>
            <a:r>
              <a:rPr lang="en-US" sz="2800" dirty="0" smtClean="0">
                <a:sym typeface="Wingdings" panose="05000000000000000000" pitchFamily="2" charset="2"/>
              </a:rPr>
              <a:t>Promotes </a:t>
            </a:r>
            <a:r>
              <a:rPr lang="en-US" sz="2800" dirty="0" err="1" smtClean="0">
                <a:sym typeface="Wingdings" panose="05000000000000000000" pitchFamily="2" charset="2"/>
              </a:rPr>
              <a:t>env</a:t>
            </a:r>
            <a:r>
              <a:rPr lang="en-US" sz="2800" dirty="0" smtClean="0">
                <a:sym typeface="Wingdings" panose="05000000000000000000" pitchFamily="2" charset="2"/>
              </a:rPr>
              <a:t>. policies</a:t>
            </a:r>
          </a:p>
          <a:p>
            <a:pPr marL="530225" indent="-182563"/>
            <a:r>
              <a:rPr lang="en-US" sz="2800" dirty="0" smtClean="0">
                <a:sym typeface="Wingdings" panose="05000000000000000000" pitchFamily="2" charset="2"/>
              </a:rPr>
              <a:t>Promotes sustainability</a:t>
            </a:r>
          </a:p>
          <a:p>
            <a:pPr marL="530225" indent="-182563"/>
            <a:r>
              <a:rPr lang="en-US" sz="2800" dirty="0" smtClean="0">
                <a:sym typeface="Wingdings" panose="05000000000000000000" pitchFamily="2" charset="2"/>
              </a:rPr>
              <a:t>‘Trade not aid model’</a:t>
            </a:r>
          </a:p>
          <a:p>
            <a:pPr marL="346075" lvl="1" indent="0">
              <a:buNone/>
            </a:pPr>
            <a:r>
              <a:rPr lang="en-US" sz="1800" dirty="0" smtClean="0"/>
              <a:t>¤</a:t>
            </a:r>
            <a:endParaRPr lang="en-US" sz="1800" b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Pros of Fair </a:t>
            </a:r>
            <a:r>
              <a:rPr lang="en-US" sz="3200" b="1" dirty="0" smtClean="0">
                <a:solidFill>
                  <a:schemeClr val="tx2"/>
                </a:solidFill>
              </a:rPr>
              <a:t>Trade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65"/>
          <a:stretch/>
        </p:blipFill>
        <p:spPr>
          <a:xfrm>
            <a:off x="4229493" y="1447800"/>
            <a:ext cx="4678837" cy="38100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9966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5314" y="965775"/>
            <a:ext cx="9220200" cy="647700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2"/>
                </a:solidFill>
                <a:sym typeface="Wingdings" panose="05000000000000000000" pitchFamily="2" charset="2"/>
              </a:rPr>
              <a:t>M</a:t>
            </a:r>
            <a:r>
              <a:rPr lang="en-US" sz="28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ainstream FTOs </a:t>
            </a:r>
            <a:r>
              <a:rPr lang="en-US" sz="28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Add:</a:t>
            </a:r>
            <a:endParaRPr lang="en-US" sz="3000" b="1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465138" indent="-182563"/>
            <a:r>
              <a:rPr lang="en-US" sz="2800" dirty="0">
                <a:sym typeface="Wingdings" panose="05000000000000000000" pitchFamily="2" charset="2"/>
              </a:rPr>
              <a:t>GS majority-owned</a:t>
            </a:r>
          </a:p>
          <a:p>
            <a:pPr marL="465138" indent="-182563"/>
            <a:r>
              <a:rPr lang="en-US" sz="2800" dirty="0">
                <a:sym typeface="Wingdings" panose="05000000000000000000" pitchFamily="2" charset="2"/>
              </a:rPr>
              <a:t>Mass distribution</a:t>
            </a:r>
          </a:p>
          <a:p>
            <a:pPr marL="465138" indent="-182563"/>
            <a:r>
              <a:rPr lang="en-US" sz="2800" dirty="0">
                <a:sym typeface="Wingdings" panose="05000000000000000000" pitchFamily="2" charset="2"/>
              </a:rPr>
              <a:t>↑ product sales↓ less shelf time</a:t>
            </a:r>
          </a:p>
          <a:p>
            <a:pPr marL="465138" indent="-182563"/>
            <a:r>
              <a:rPr lang="en-US" sz="2800" dirty="0">
                <a:sym typeface="Wingdings" panose="05000000000000000000" pitchFamily="2" charset="2"/>
              </a:rPr>
              <a:t>↑ FT exposure</a:t>
            </a:r>
            <a:endParaRPr lang="en-US" sz="28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800" b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800" b="1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800" b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800" b="1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800" b="1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800" b="1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MNCs </a:t>
            </a:r>
            <a:r>
              <a:rPr lang="en-US" sz="28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add:</a:t>
            </a:r>
          </a:p>
          <a:p>
            <a:pPr marL="465138" indent="-182563"/>
            <a:r>
              <a:rPr lang="en-US" sz="2800" dirty="0" smtClean="0">
                <a:latin typeface="Franklin Gothic Book"/>
                <a:sym typeface="Wingdings" panose="05000000000000000000" pitchFamily="2" charset="2"/>
              </a:rPr>
              <a:t>↑ </a:t>
            </a:r>
            <a:r>
              <a:rPr lang="en-US" sz="2800" dirty="0" smtClean="0">
                <a:sym typeface="Wingdings" panose="05000000000000000000" pitchFamily="2" charset="2"/>
              </a:rPr>
              <a:t>awareness</a:t>
            </a:r>
          </a:p>
          <a:p>
            <a:pPr marL="465138" indent="-182563"/>
            <a:r>
              <a:rPr lang="en-US" sz="2800" dirty="0">
                <a:sym typeface="Wingdings" panose="05000000000000000000" pitchFamily="2" charset="2"/>
              </a:rPr>
              <a:t>↑ </a:t>
            </a:r>
            <a:r>
              <a:rPr lang="en-US" sz="2800" dirty="0" smtClean="0">
                <a:sym typeface="Wingdings" panose="05000000000000000000" pitchFamily="2" charset="2"/>
              </a:rPr>
              <a:t>consumer base</a:t>
            </a:r>
          </a:p>
          <a:p>
            <a:pPr marL="465138" indent="-182563"/>
            <a:r>
              <a:rPr lang="en-US" sz="2800" dirty="0" smtClean="0">
                <a:sym typeface="Wingdings" panose="05000000000000000000" pitchFamily="2" charset="2"/>
              </a:rPr>
              <a:t>↑ market access</a:t>
            </a:r>
          </a:p>
          <a:p>
            <a:pPr marL="465138" indent="-182563"/>
            <a:r>
              <a:rPr lang="en-US" sz="2800" dirty="0" smtClean="0">
                <a:sym typeface="Wingdings" panose="05000000000000000000" pitchFamily="2" charset="2"/>
              </a:rPr>
              <a:t>Secularized</a:t>
            </a:r>
          </a:p>
          <a:p>
            <a:pPr marL="465138" indent="-182563"/>
            <a:r>
              <a:rPr lang="en-US" sz="2800" dirty="0">
                <a:solidFill>
                  <a:prstClr val="black"/>
                </a:solidFill>
              </a:rPr>
              <a:t>↓ </a:t>
            </a:r>
            <a:r>
              <a:rPr lang="en-US" sz="2800" dirty="0" smtClean="0">
                <a:solidFill>
                  <a:prstClr val="black"/>
                </a:solidFill>
              </a:rPr>
              <a:t>chance of poverty</a:t>
            </a:r>
          </a:p>
          <a:p>
            <a:pPr marL="739458" lvl="1" indent="-182563"/>
            <a:r>
              <a:rPr lang="en-US" sz="2600" dirty="0" smtClean="0">
                <a:solidFill>
                  <a:prstClr val="black"/>
                </a:solidFill>
              </a:rPr>
              <a:t>Mkt should reward FT production</a:t>
            </a:r>
            <a:endParaRPr lang="en-US" sz="2600" dirty="0" smtClean="0"/>
          </a:p>
          <a:p>
            <a:pPr marL="346075" lvl="1" indent="0">
              <a:buNone/>
            </a:pPr>
            <a:r>
              <a:rPr lang="en-US" sz="1800" dirty="0" smtClean="0"/>
              <a:t>¤</a:t>
            </a:r>
            <a:endParaRPr lang="en-US" sz="1800" b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Pros of Fair </a:t>
            </a:r>
            <a:r>
              <a:rPr lang="en-US" sz="3200" b="1" dirty="0" smtClean="0">
                <a:solidFill>
                  <a:schemeClr val="tx2"/>
                </a:solidFill>
              </a:rPr>
              <a:t>Trade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78" t="20887" r="27360" b="27002"/>
          <a:stretch/>
        </p:blipFill>
        <p:spPr>
          <a:xfrm>
            <a:off x="2667000" y="4065029"/>
            <a:ext cx="2057400" cy="272930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66807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135" y="1045029"/>
            <a:ext cx="9220200" cy="594360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Traditional </a:t>
            </a:r>
            <a:r>
              <a:rPr lang="en-US" sz="2800" b="1" dirty="0">
                <a:solidFill>
                  <a:schemeClr val="tx2"/>
                </a:solidFill>
                <a:sym typeface="Wingdings" panose="05000000000000000000" pitchFamily="2" charset="2"/>
              </a:rPr>
              <a:t>model</a:t>
            </a:r>
            <a:r>
              <a:rPr lang="en-US" sz="28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: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631825" lvl="1" indent="-285750"/>
            <a:r>
              <a:rPr lang="en-US" sz="2600" dirty="0" smtClean="0"/>
              <a:t>Small reach</a:t>
            </a:r>
          </a:p>
          <a:p>
            <a:pPr marL="63500" lvl="1" indent="0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Issues w/ MNCs:</a:t>
            </a:r>
          </a:p>
          <a:p>
            <a:pPr marL="631825" lvl="1" indent="-285750"/>
            <a:r>
              <a:rPr lang="en-US" sz="2600" dirty="0" smtClean="0"/>
              <a:t>Competition to </a:t>
            </a:r>
            <a:r>
              <a:rPr lang="en-US" sz="2600" dirty="0" err="1" smtClean="0"/>
              <a:t>trad</a:t>
            </a:r>
            <a:r>
              <a:rPr lang="en-US" sz="2600" dirty="0" smtClean="0"/>
              <a:t>. model</a:t>
            </a:r>
          </a:p>
          <a:p>
            <a:pPr marL="631825" lvl="1" indent="-285750"/>
            <a:r>
              <a:rPr lang="en-US" sz="2600" dirty="0" smtClean="0"/>
              <a:t>Manipulate rules:</a:t>
            </a:r>
          </a:p>
          <a:p>
            <a:pPr marL="906145" lvl="2" indent="-285750"/>
            <a:r>
              <a:rPr lang="en-US" sz="2600" dirty="0" smtClean="0"/>
              <a:t>Co-opt process</a:t>
            </a:r>
          </a:p>
          <a:p>
            <a:pPr marL="906145" lvl="2" indent="-285750"/>
            <a:r>
              <a:rPr lang="en-US" sz="2600" dirty="0" smtClean="0"/>
              <a:t>Regulations</a:t>
            </a:r>
          </a:p>
          <a:p>
            <a:pPr marL="906145" lvl="2" indent="-285750"/>
            <a:r>
              <a:rPr lang="en-US" sz="2600" dirty="0" smtClean="0"/>
              <a:t>FT reputation</a:t>
            </a:r>
          </a:p>
          <a:p>
            <a:pPr marL="906145" lvl="2" indent="-285750"/>
            <a:r>
              <a:rPr lang="en-US" sz="2600" dirty="0" smtClean="0"/>
              <a:t>Pricing diff.</a:t>
            </a:r>
          </a:p>
          <a:p>
            <a:pPr marL="906145" lvl="2" indent="-285750"/>
            <a:r>
              <a:rPr lang="en-US" sz="2600" dirty="0" smtClean="0"/>
              <a:t>Social premiums</a:t>
            </a:r>
          </a:p>
          <a:p>
            <a:pPr marL="906145" lvl="2" indent="-285750"/>
            <a:r>
              <a:rPr lang="en-US" sz="2600" dirty="0" smtClean="0"/>
              <a:t>Contracts</a:t>
            </a:r>
          </a:p>
          <a:p>
            <a:pPr marL="906145" lvl="2" indent="-285750"/>
            <a:r>
              <a:rPr lang="en-US" sz="2600" dirty="0" smtClean="0"/>
              <a:t>Traceability</a:t>
            </a:r>
          </a:p>
          <a:p>
            <a:pPr marL="906145" lvl="2" indent="-285750"/>
            <a:r>
              <a:rPr lang="en-US" sz="2600" dirty="0" smtClean="0"/>
              <a:t>Financing</a:t>
            </a:r>
          </a:p>
          <a:p>
            <a:pPr marL="906145" lvl="2" indent="-285750"/>
            <a:r>
              <a:rPr lang="en-US" sz="2600" dirty="0" smtClean="0"/>
              <a:t>Democracy</a:t>
            </a:r>
          </a:p>
          <a:p>
            <a:pPr marL="631825" lvl="1" indent="-285750"/>
            <a:r>
              <a:rPr lang="en-US" sz="2600" dirty="0" smtClean="0"/>
              <a:t>Competition</a:t>
            </a:r>
          </a:p>
          <a:p>
            <a:pPr marL="906145" lvl="2" indent="-285750"/>
            <a:r>
              <a:rPr lang="en-US" sz="2600" dirty="0" smtClean="0"/>
              <a:t>Global value chains</a:t>
            </a:r>
          </a:p>
          <a:p>
            <a:pPr marL="631825" lvl="1" indent="-285750"/>
            <a:r>
              <a:rPr lang="en-US" sz="2600" dirty="0" smtClean="0">
                <a:latin typeface="Franklin Gothic Book"/>
              </a:rPr>
              <a:t>↓ producer involvement</a:t>
            </a:r>
          </a:p>
          <a:p>
            <a:pPr marL="631825" lvl="1" indent="-285750"/>
            <a:r>
              <a:rPr lang="en-US" sz="2600" dirty="0" smtClean="0"/>
              <a:t>Causes tensions w/ </a:t>
            </a:r>
            <a:r>
              <a:rPr lang="en-US" sz="2600" dirty="0" err="1" smtClean="0"/>
              <a:t>trad</a:t>
            </a:r>
            <a:r>
              <a:rPr lang="en-US" sz="2600" dirty="0" smtClean="0"/>
              <a:t>.</a:t>
            </a:r>
          </a:p>
          <a:p>
            <a:pPr marL="631825" lvl="1" indent="-285750"/>
            <a:r>
              <a:rPr lang="en-US" sz="2600" dirty="0" smtClean="0"/>
              <a:t>Fair-washing</a:t>
            </a:r>
          </a:p>
          <a:p>
            <a:pPr marL="631825" lvl="1" indent="-285750"/>
            <a:r>
              <a:rPr lang="en-US" sz="2600" dirty="0" smtClean="0"/>
              <a:t>MNCs’ products dominate mkt</a:t>
            </a:r>
            <a:endParaRPr lang="en-US" sz="2400" dirty="0" smtClean="0"/>
          </a:p>
          <a:p>
            <a:pPr marL="631825" lvl="1" indent="-285750"/>
            <a:r>
              <a:rPr lang="en-US" sz="2600" dirty="0" smtClean="0"/>
              <a:t>Growth is </a:t>
            </a:r>
            <a:r>
              <a:rPr lang="en-US" sz="2600" b="1" dirty="0" smtClean="0"/>
              <a:t>always</a:t>
            </a:r>
            <a:r>
              <a:rPr lang="en-US" sz="2600" dirty="0" smtClean="0"/>
              <a:t> objective</a:t>
            </a:r>
          </a:p>
          <a:p>
            <a:pPr marL="346075" lvl="1" indent="0">
              <a:buNone/>
            </a:pPr>
            <a:r>
              <a:rPr lang="en-US" sz="1800" dirty="0" smtClean="0"/>
              <a:t>¤</a:t>
            </a:r>
            <a:endParaRPr lang="en-US" sz="1800" b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0" y="379473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Cons of Fair </a:t>
            </a:r>
            <a:r>
              <a:rPr lang="en-US" sz="3200" b="1" dirty="0" smtClean="0">
                <a:solidFill>
                  <a:schemeClr val="tx2"/>
                </a:solidFill>
              </a:rPr>
              <a:t>Trade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00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935</TotalTime>
  <Words>462</Words>
  <Application>Microsoft Office PowerPoint</Application>
  <PresentationFormat>On-screen Show (4:3)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About  Fair Trade</vt:lpstr>
      <vt:lpstr>What is Fair Trade?</vt:lpstr>
      <vt:lpstr>How does the capitalist system promote GS poverty through commodity exchanges? (WA Q1)</vt:lpstr>
      <vt:lpstr>PowerPoint Presentation</vt:lpstr>
      <vt:lpstr>Fair Trade History</vt:lpstr>
      <vt:lpstr>PowerPoint Presentation</vt:lpstr>
      <vt:lpstr>PowerPoint Presentation</vt:lpstr>
      <vt:lpstr>PowerPoint Presentation</vt:lpstr>
      <vt:lpstr>PowerPoint Presentation</vt:lpstr>
      <vt:lpstr>Recap</vt:lpstr>
    </vt:vector>
  </TitlesOfParts>
  <Company>Northern Kentucky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Themes &amp; Terms</dc:title>
  <dc:creator>Administrator</dc:creator>
  <cp:lastModifiedBy>Administrator</cp:lastModifiedBy>
  <cp:revision>126</cp:revision>
  <dcterms:created xsi:type="dcterms:W3CDTF">2013-09-12T16:31:19Z</dcterms:created>
  <dcterms:modified xsi:type="dcterms:W3CDTF">2017-01-31T13:53:03Z</dcterms:modified>
</cp:coreProperties>
</file>