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6" r:id="rId2"/>
    <p:sldId id="289" r:id="rId3"/>
    <p:sldId id="257" r:id="rId4"/>
    <p:sldId id="292" r:id="rId5"/>
    <p:sldId id="293" r:id="rId6"/>
    <p:sldId id="285" r:id="rId7"/>
    <p:sldId id="295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8" autoAdjust="0"/>
    <p:restoredTop sz="94069" autoAdjust="0"/>
  </p:normalViewPr>
  <p:slideViewPr>
    <p:cSldViewPr>
      <p:cViewPr varScale="1">
        <p:scale>
          <a:sx n="107" d="100"/>
          <a:sy n="107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E0BA5-B0F0-473B-BC50-45C8CD04F83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E8011-163E-46DF-80E6-A6006E4C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E8011-163E-46DF-80E6-A6006E4C59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9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E8011-163E-46DF-80E6-A6006E4C59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E0BA8F-B218-470D-8B06-7336B9E78FE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991600" cy="3505200"/>
          </a:xfrm>
        </p:spPr>
        <p:txBody>
          <a:bodyPr/>
          <a:lstStyle/>
          <a:p>
            <a:pPr algn="ctr"/>
            <a:r>
              <a:rPr lang="en-US" sz="4800" dirty="0" smtClean="0"/>
              <a:t>Conventional v. Organic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and</a:t>
            </a:r>
            <a:br>
              <a:rPr lang="en-US" sz="36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Local Food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347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350378"/>
            <a:ext cx="8991600" cy="6400800"/>
          </a:xfrm>
        </p:spPr>
        <p:txBody>
          <a:bodyPr>
            <a:normAutofit/>
          </a:bodyPr>
          <a:lstStyle/>
          <a:p>
            <a:pPr marL="460375" lvl="3" indent="-161925">
              <a:buNone/>
            </a:pPr>
            <a:r>
              <a:rPr lang="en-US" sz="2800" dirty="0" smtClean="0"/>
              <a:t>How do conventional, GMO methods of farming promote sustainability?</a:t>
            </a:r>
            <a:r>
              <a:rPr lang="en-US" sz="2800" b="1" dirty="0"/>
              <a:t> </a:t>
            </a:r>
            <a:r>
              <a:rPr lang="en-US" sz="2000" dirty="0" smtClean="0"/>
              <a:t>(WA Q1)</a:t>
            </a:r>
          </a:p>
          <a:p>
            <a:pPr marL="228600" lvl="3" indent="-161925">
              <a:buNone/>
            </a:pPr>
            <a:endParaRPr lang="en-US" sz="1400" dirty="0"/>
          </a:p>
          <a:p>
            <a:pPr lvl="1"/>
            <a:r>
              <a:rPr lang="en-US" sz="2600" dirty="0" smtClean="0"/>
              <a:t>Promote food security by adapting seeds</a:t>
            </a:r>
          </a:p>
          <a:p>
            <a:pPr lvl="2"/>
            <a:r>
              <a:rPr lang="en-US" sz="2400" dirty="0" smtClean="0"/>
              <a:t>Very few never adapted</a:t>
            </a:r>
          </a:p>
          <a:p>
            <a:pPr lvl="1"/>
            <a:r>
              <a:rPr lang="en-US" sz="2600" dirty="0"/>
              <a:t>Green Revolution due to GMOs</a:t>
            </a:r>
          </a:p>
          <a:p>
            <a:pPr lvl="1"/>
            <a:r>
              <a:rPr lang="en-US" sz="2600" dirty="0" smtClean="0"/>
              <a:t>Req. less land</a:t>
            </a:r>
          </a:p>
          <a:p>
            <a:pPr lvl="1"/>
            <a:r>
              <a:rPr lang="en-US" sz="2600" dirty="0" smtClean="0">
                <a:latin typeface="Franklin Gothic Book"/>
              </a:rPr>
              <a:t>↑ </a:t>
            </a:r>
            <a:r>
              <a:rPr lang="en-US" sz="2600" dirty="0" smtClean="0"/>
              <a:t>Resistant </a:t>
            </a:r>
            <a:r>
              <a:rPr lang="en-US" sz="2600" dirty="0"/>
              <a:t>to diseases, </a:t>
            </a:r>
            <a:r>
              <a:rPr lang="en-US" sz="2600" dirty="0" smtClean="0"/>
              <a:t>etc.</a:t>
            </a:r>
            <a:endParaRPr lang="en-US" sz="2600" dirty="0"/>
          </a:p>
          <a:p>
            <a:pPr lvl="2"/>
            <a:r>
              <a:rPr lang="en-US" sz="2600" dirty="0" smtClean="0"/>
              <a:t>Need fewer ag. inputs</a:t>
            </a:r>
          </a:p>
          <a:p>
            <a:pPr lvl="1"/>
            <a:r>
              <a:rPr lang="en-US" sz="2600" dirty="0" smtClean="0"/>
              <a:t>Increases efficiency</a:t>
            </a:r>
          </a:p>
          <a:p>
            <a:pPr lvl="1"/>
            <a:r>
              <a:rPr lang="en-US" sz="2600" dirty="0" smtClean="0"/>
              <a:t>No known ill health effects</a:t>
            </a:r>
          </a:p>
          <a:p>
            <a:pPr lvl="1"/>
            <a:r>
              <a:rPr lang="en-US" sz="2600" dirty="0" smtClean="0"/>
              <a:t>GMOs more regulated</a:t>
            </a:r>
          </a:p>
          <a:p>
            <a:pPr marL="466344" lvl="3" indent="0">
              <a:buNone/>
            </a:pPr>
            <a:r>
              <a:rPr lang="en-US" dirty="0" smtClean="0"/>
              <a:t>¤</a:t>
            </a:r>
          </a:p>
          <a:p>
            <a:pPr marL="466344" lvl="3" indent="0">
              <a:buNone/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4138840" cy="33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46" y="443344"/>
            <a:ext cx="9144000" cy="6567055"/>
          </a:xfrm>
        </p:spPr>
        <p:txBody>
          <a:bodyPr>
            <a:normAutofit/>
          </a:bodyPr>
          <a:lstStyle/>
          <a:p>
            <a:pPr marL="341313" indent="-231775">
              <a:buNone/>
            </a:pPr>
            <a:r>
              <a:rPr lang="en-US" sz="2800" dirty="0" smtClean="0"/>
              <a:t>What </a:t>
            </a:r>
            <a:r>
              <a:rPr lang="en-US" sz="2800" dirty="0"/>
              <a:t>are the main contributing factors </a:t>
            </a:r>
            <a:r>
              <a:rPr lang="en-US" sz="2800" dirty="0" smtClean="0"/>
              <a:t>to the </a:t>
            </a:r>
            <a:r>
              <a:rPr lang="en-US" sz="2800" dirty="0"/>
              <a:t>organics </a:t>
            </a:r>
            <a:r>
              <a:rPr lang="en-US" sz="2800" dirty="0" smtClean="0"/>
              <a:t>movement? </a:t>
            </a:r>
            <a:r>
              <a:rPr lang="en-US" sz="2000" dirty="0" smtClean="0"/>
              <a:t>(</a:t>
            </a:r>
            <a:r>
              <a:rPr lang="en-US" sz="2000" dirty="0"/>
              <a:t>W</a:t>
            </a:r>
            <a:r>
              <a:rPr lang="en-US" sz="2000" dirty="0" smtClean="0"/>
              <a:t>A Q2)</a:t>
            </a:r>
          </a:p>
          <a:p>
            <a:pPr lvl="1"/>
            <a:r>
              <a:rPr lang="en-US" sz="2800" dirty="0" smtClean="0"/>
              <a:t>Distrust </a:t>
            </a:r>
            <a:r>
              <a:rPr lang="en-US" sz="2800" dirty="0"/>
              <a:t>of MNCs</a:t>
            </a:r>
          </a:p>
          <a:p>
            <a:pPr lvl="2"/>
            <a:r>
              <a:rPr lang="en-US" sz="2600" dirty="0" smtClean="0"/>
              <a:t>Not transparent</a:t>
            </a:r>
          </a:p>
          <a:p>
            <a:pPr lvl="2"/>
            <a:r>
              <a:rPr lang="en-US" sz="2600" dirty="0" smtClean="0"/>
              <a:t>Exploit GS</a:t>
            </a:r>
            <a:endParaRPr lang="en-US" sz="2600" dirty="0"/>
          </a:p>
          <a:p>
            <a:pPr lvl="1"/>
            <a:r>
              <a:rPr lang="en-US" sz="2800" dirty="0" smtClean="0"/>
              <a:t>Human health</a:t>
            </a:r>
            <a:endParaRPr lang="en-US" sz="2800" dirty="0"/>
          </a:p>
          <a:p>
            <a:pPr lvl="2"/>
            <a:r>
              <a:rPr lang="en-US" sz="2600" dirty="0" smtClean="0"/>
              <a:t>Consumers </a:t>
            </a:r>
            <a:endParaRPr lang="en-US" sz="2600" dirty="0"/>
          </a:p>
          <a:p>
            <a:pPr lvl="2"/>
            <a:r>
              <a:rPr lang="en-US" sz="2600" dirty="0" smtClean="0"/>
              <a:t>Workers</a:t>
            </a:r>
          </a:p>
          <a:p>
            <a:pPr lvl="1"/>
            <a:r>
              <a:rPr lang="en-US" sz="2800" dirty="0" smtClean="0"/>
              <a:t>Environmental</a:t>
            </a:r>
          </a:p>
          <a:p>
            <a:pPr lvl="2"/>
            <a:r>
              <a:rPr lang="en-US" sz="2600" dirty="0"/>
              <a:t>S</a:t>
            </a:r>
            <a:r>
              <a:rPr lang="en-US" sz="2600" dirty="0" smtClean="0"/>
              <a:t>uper </a:t>
            </a:r>
            <a:r>
              <a:rPr lang="en-US" sz="2600" dirty="0"/>
              <a:t>weeds, pest </a:t>
            </a:r>
            <a:r>
              <a:rPr lang="en-US" sz="2600" dirty="0" smtClean="0"/>
              <a:t>problems</a:t>
            </a:r>
          </a:p>
          <a:p>
            <a:pPr lvl="2"/>
            <a:r>
              <a:rPr lang="en-US" sz="2600" dirty="0" err="1" smtClean="0"/>
              <a:t>Monocropping</a:t>
            </a:r>
            <a:endParaRPr lang="en-US" sz="2600" dirty="0" smtClean="0"/>
          </a:p>
          <a:p>
            <a:pPr lvl="1"/>
            <a:r>
              <a:rPr lang="en-US" sz="2800" dirty="0" smtClean="0"/>
              <a:t>Product </a:t>
            </a:r>
            <a:r>
              <a:rPr lang="en-US" sz="2800" dirty="0"/>
              <a:t>of political </a:t>
            </a:r>
            <a:r>
              <a:rPr lang="en-US" sz="2800" dirty="0" smtClean="0"/>
              <a:t>culture</a:t>
            </a:r>
            <a:endParaRPr lang="en-US" sz="2800" dirty="0"/>
          </a:p>
          <a:p>
            <a:pPr marL="466344" lvl="3" indent="0">
              <a:buNone/>
            </a:pPr>
            <a:r>
              <a:rPr lang="en-US" sz="2000" dirty="0" smtClean="0"/>
              <a:t>¤</a:t>
            </a:r>
            <a:endParaRPr lang="en-US" sz="20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255336"/>
            <a:ext cx="5623225" cy="31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6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57200"/>
            <a:ext cx="9144000" cy="6400800"/>
          </a:xfrm>
        </p:spPr>
        <p:txBody>
          <a:bodyPr>
            <a:normAutofit/>
          </a:bodyPr>
          <a:lstStyle/>
          <a:p>
            <a:pPr marL="517525" lvl="0" indent="-230188">
              <a:buNone/>
            </a:pPr>
            <a:r>
              <a:rPr lang="en-US" sz="2800" dirty="0" smtClean="0"/>
              <a:t>What </a:t>
            </a:r>
            <a:r>
              <a:rPr lang="en-US" sz="2800" dirty="0"/>
              <a:t>issues do both the organic and local food movements attempt to address? </a:t>
            </a:r>
            <a:r>
              <a:rPr lang="en-US" sz="2000" dirty="0" smtClean="0"/>
              <a:t>(WA 2 and 3) </a:t>
            </a:r>
            <a:endParaRPr lang="en-US" sz="2000" dirty="0"/>
          </a:p>
          <a:p>
            <a:pPr lvl="1"/>
            <a:r>
              <a:rPr lang="en-US" sz="2800" dirty="0" smtClean="0"/>
              <a:t>Large-scale production</a:t>
            </a:r>
          </a:p>
          <a:p>
            <a:pPr lvl="2"/>
            <a:r>
              <a:rPr lang="en-US" sz="2400" dirty="0" smtClean="0"/>
              <a:t>Critical of MNCs</a:t>
            </a:r>
          </a:p>
          <a:p>
            <a:pPr lvl="3"/>
            <a:r>
              <a:rPr lang="en-US" sz="2400" dirty="0"/>
              <a:t>Want natural products</a:t>
            </a:r>
          </a:p>
          <a:p>
            <a:pPr lvl="3"/>
            <a:r>
              <a:rPr lang="en-US" sz="2400" dirty="0"/>
              <a:t>Push eating locally</a:t>
            </a:r>
          </a:p>
          <a:p>
            <a:pPr lvl="4"/>
            <a:r>
              <a:rPr lang="en-US" sz="2400" dirty="0"/>
              <a:t>Local esp. </a:t>
            </a:r>
            <a:r>
              <a:rPr lang="en-US" sz="2400" dirty="0" smtClean="0"/>
              <a:t>like early </a:t>
            </a:r>
            <a:r>
              <a:rPr lang="en-US" sz="2400" dirty="0"/>
              <a:t>ATO </a:t>
            </a:r>
            <a:r>
              <a:rPr lang="en-US" sz="2400" dirty="0" smtClean="0"/>
              <a:t>FT</a:t>
            </a:r>
            <a:endParaRPr lang="en-US" sz="2600" dirty="0" smtClean="0"/>
          </a:p>
          <a:p>
            <a:pPr lvl="1"/>
            <a:r>
              <a:rPr lang="en-US" sz="2800" dirty="0" smtClean="0"/>
              <a:t>Commodity fetishism</a:t>
            </a:r>
          </a:p>
          <a:p>
            <a:pPr lvl="2"/>
            <a:r>
              <a:rPr lang="en-US" sz="2400" dirty="0" smtClean="0"/>
              <a:t>Push slow food movement</a:t>
            </a:r>
          </a:p>
          <a:p>
            <a:pPr lvl="1"/>
            <a:r>
              <a:rPr lang="en-US" sz="2800" dirty="0"/>
              <a:t>F</a:t>
            </a:r>
            <a:r>
              <a:rPr lang="en-US" sz="2800" dirty="0" smtClean="0"/>
              <a:t>ood security</a:t>
            </a:r>
          </a:p>
          <a:p>
            <a:pPr lvl="2"/>
            <a:r>
              <a:rPr lang="en-US" sz="2400" dirty="0"/>
              <a:t>D</a:t>
            </a:r>
            <a:r>
              <a:rPr lang="en-US" sz="2400" dirty="0" smtClean="0"/>
              <a:t>on’t see global implications</a:t>
            </a:r>
          </a:p>
          <a:p>
            <a:pPr marL="466344" lvl="3" indent="0">
              <a:buNone/>
            </a:pPr>
            <a:r>
              <a:rPr lang="en-US" sz="2000" dirty="0" smtClean="0"/>
              <a:t>¤</a:t>
            </a:r>
            <a:endParaRPr lang="en-US" sz="2000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47800"/>
            <a:ext cx="1798748" cy="5115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46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9204" y="381000"/>
            <a:ext cx="9144000" cy="6400800"/>
          </a:xfrm>
        </p:spPr>
        <p:txBody>
          <a:bodyPr>
            <a:normAutofit fontScale="92500"/>
          </a:bodyPr>
          <a:lstStyle/>
          <a:p>
            <a:pPr marL="176213" lvl="0" indent="0">
              <a:buNone/>
            </a:pPr>
            <a:r>
              <a:rPr lang="en-US" sz="3000" dirty="0" smtClean="0"/>
              <a:t>What </a:t>
            </a:r>
            <a:r>
              <a:rPr lang="en-US" sz="3000" dirty="0"/>
              <a:t>problems do they both encounter</a:t>
            </a:r>
            <a:r>
              <a:rPr lang="en-US" sz="3000" dirty="0" smtClean="0"/>
              <a:t>? </a:t>
            </a:r>
            <a:r>
              <a:rPr lang="en-US" sz="2200" dirty="0" smtClean="0"/>
              <a:t>(WA 2 and 3) </a:t>
            </a:r>
          </a:p>
          <a:p>
            <a:pPr marL="628650" lvl="2" indent="-182563"/>
            <a:r>
              <a:rPr lang="en-US" sz="2800" dirty="0" smtClean="0"/>
              <a:t>Would req. radical dietary changes</a:t>
            </a:r>
            <a:endParaRPr lang="en-US" sz="2800" dirty="0"/>
          </a:p>
          <a:p>
            <a:pPr marL="628650" lvl="2" indent="-182563"/>
            <a:r>
              <a:rPr lang="en-US" sz="2800" dirty="0" smtClean="0"/>
              <a:t>Local/organic </a:t>
            </a:r>
            <a:r>
              <a:rPr lang="en-US" sz="2800" dirty="0" smtClean="0">
                <a:latin typeface="Calibri"/>
              </a:rPr>
              <a:t>≠ </a:t>
            </a:r>
            <a:r>
              <a:rPr lang="en-US" sz="2800" dirty="0" smtClean="0"/>
              <a:t>sustainable</a:t>
            </a:r>
          </a:p>
          <a:p>
            <a:pPr marL="857250" lvl="3" indent="-182563"/>
            <a:r>
              <a:rPr lang="en-US" sz="2600" dirty="0" smtClean="0"/>
              <a:t>Not </a:t>
            </a:r>
            <a:r>
              <a:rPr lang="en-US" sz="2600" dirty="0"/>
              <a:t>viable on </a:t>
            </a:r>
            <a:r>
              <a:rPr lang="en-US" sz="2600" dirty="0" smtClean="0"/>
              <a:t>large-scale</a:t>
            </a:r>
          </a:p>
          <a:p>
            <a:pPr marL="1028700" lvl="4" indent="-136525"/>
            <a:r>
              <a:rPr lang="en-US" sz="2600" dirty="0" smtClean="0"/>
              <a:t>Mass production more efficient</a:t>
            </a:r>
          </a:p>
          <a:p>
            <a:pPr marL="1028700" lvl="4" indent="-136525"/>
            <a:r>
              <a:rPr lang="en-US" sz="2600" dirty="0" smtClean="0"/>
              <a:t>GMOs more often productive</a:t>
            </a:r>
          </a:p>
          <a:p>
            <a:pPr marL="1028700" lvl="4" indent="-136525"/>
            <a:r>
              <a:rPr lang="en-US" sz="2600" dirty="0"/>
              <a:t>O</a:t>
            </a:r>
            <a:r>
              <a:rPr lang="en-US" sz="2600" dirty="0" smtClean="0"/>
              <a:t>rganic </a:t>
            </a:r>
            <a:r>
              <a:rPr lang="en-US" sz="2600" dirty="0">
                <a:latin typeface="Calibri"/>
              </a:rPr>
              <a:t>≠ </a:t>
            </a:r>
            <a:r>
              <a:rPr lang="en-US" sz="2600" dirty="0" smtClean="0">
                <a:latin typeface="Calibri"/>
              </a:rPr>
              <a:t>natural, </a:t>
            </a:r>
            <a:r>
              <a:rPr lang="en-US" sz="2600" dirty="0" smtClean="0"/>
              <a:t>non-toxic, or safer</a:t>
            </a:r>
          </a:p>
          <a:p>
            <a:pPr marL="628650" lvl="2" indent="-182563"/>
            <a:r>
              <a:rPr lang="en-US" sz="2800" dirty="0" smtClean="0"/>
              <a:t>Bigger problem in U.S. - inadequate amount of produce</a:t>
            </a:r>
          </a:p>
          <a:p>
            <a:pPr marL="628650" lvl="2" indent="-182563"/>
            <a:r>
              <a:rPr lang="en-US" sz="2800" dirty="0" smtClean="0"/>
              <a:t>Contribute to commodity fetishism</a:t>
            </a:r>
          </a:p>
          <a:p>
            <a:pPr marL="912813" lvl="3" indent="-182563"/>
            <a:r>
              <a:rPr lang="en-US" sz="2600" dirty="0"/>
              <a:t>T</a:t>
            </a:r>
            <a:r>
              <a:rPr lang="en-US" sz="2600" dirty="0" smtClean="0"/>
              <a:t>ied to social status</a:t>
            </a:r>
          </a:p>
          <a:p>
            <a:pPr marL="628650" lvl="2" indent="-182563">
              <a:tabLst>
                <a:tab pos="628650" algn="l"/>
              </a:tabLst>
            </a:pPr>
            <a:r>
              <a:rPr lang="en-US" sz="2800" dirty="0" smtClean="0"/>
              <a:t>Disadvantages poor’s food security </a:t>
            </a:r>
          </a:p>
          <a:p>
            <a:pPr marL="912813" lvl="3" indent="-182563"/>
            <a:r>
              <a:rPr lang="en-US" sz="2600" dirty="0" smtClean="0"/>
              <a:t>In GN </a:t>
            </a:r>
            <a:r>
              <a:rPr lang="en-US" sz="2600" dirty="0"/>
              <a:t>who can’t afford produce, let alone organic</a:t>
            </a:r>
          </a:p>
          <a:p>
            <a:pPr marL="912813" lvl="3" indent="-182563"/>
            <a:r>
              <a:rPr lang="en-US" sz="2600" dirty="0" smtClean="0"/>
              <a:t>In GS, </a:t>
            </a:r>
            <a:r>
              <a:rPr lang="en-US" sz="2600" dirty="0"/>
              <a:t>farmers </a:t>
            </a:r>
            <a:r>
              <a:rPr lang="en-US" sz="2600" dirty="0" smtClean="0"/>
              <a:t>who dependent </a:t>
            </a:r>
            <a:r>
              <a:rPr lang="en-US" sz="2600" dirty="0"/>
              <a:t>on ag </a:t>
            </a:r>
            <a:r>
              <a:rPr lang="en-US" sz="2600" dirty="0" smtClean="0"/>
              <a:t>exports</a:t>
            </a:r>
            <a:r>
              <a:rPr lang="en-US" sz="2200" dirty="0"/>
              <a:t>	</a:t>
            </a:r>
            <a:endParaRPr lang="en-US" sz="2200" dirty="0" smtClean="0"/>
          </a:p>
          <a:p>
            <a:pPr marL="466344" lvl="3" indent="0">
              <a:buNone/>
            </a:pPr>
            <a:r>
              <a:rPr lang="en-US" sz="2000" dirty="0" smtClean="0"/>
              <a:t>¤</a:t>
            </a:r>
            <a:endParaRPr lang="en-US" sz="20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14400"/>
            <a:ext cx="3261360" cy="26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3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Food Diversity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638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Why promote food diversity</a:t>
            </a:r>
            <a:r>
              <a:rPr lang="en-US" sz="2800" dirty="0" smtClean="0"/>
              <a:t>? </a:t>
            </a:r>
          </a:p>
          <a:p>
            <a:pPr marL="341313" indent="-182563"/>
            <a:r>
              <a:rPr lang="en-US" sz="2800" dirty="0"/>
              <a:t>Local cuts off small farmers</a:t>
            </a:r>
          </a:p>
          <a:p>
            <a:pPr marL="341313" indent="-182563"/>
            <a:r>
              <a:rPr lang="en-US" sz="2800" dirty="0" smtClean="0"/>
              <a:t>Reliance on few crops problematic</a:t>
            </a:r>
            <a:endParaRPr lang="en-US" sz="2800" dirty="0" smtClean="0"/>
          </a:p>
          <a:p>
            <a:pPr marL="695325" lvl="1" indent="-182563"/>
            <a:r>
              <a:rPr lang="en-US" sz="2600" dirty="0"/>
              <a:t>Increases </a:t>
            </a:r>
            <a:r>
              <a:rPr lang="en-US" sz="2600" dirty="0" smtClean="0"/>
              <a:t>plant vulnerability</a:t>
            </a:r>
            <a:endParaRPr lang="en-US" sz="2600" dirty="0"/>
          </a:p>
          <a:p>
            <a:pPr marL="695325" lvl="1" indent="-182563"/>
            <a:r>
              <a:rPr lang="en-US" sz="2600" dirty="0"/>
              <a:t>Need </a:t>
            </a:r>
            <a:r>
              <a:rPr lang="en-US" sz="2600" dirty="0" smtClean="0"/>
              <a:t>more ag. </a:t>
            </a:r>
            <a:r>
              <a:rPr lang="en-US" sz="2600" dirty="0"/>
              <a:t>inputs</a:t>
            </a:r>
          </a:p>
          <a:p>
            <a:pPr marL="695325" lvl="1" indent="-182563"/>
            <a:r>
              <a:rPr lang="en-US" sz="2600" dirty="0"/>
              <a:t>Ship </a:t>
            </a:r>
            <a:r>
              <a:rPr lang="en-US" sz="2600" dirty="0" smtClean="0"/>
              <a:t>globally</a:t>
            </a:r>
          </a:p>
          <a:p>
            <a:pPr marL="421005" indent="-182563"/>
            <a:r>
              <a:rPr lang="en-US" sz="3000" dirty="0" smtClean="0"/>
              <a:t>GS too reliant on imports over local crops</a:t>
            </a:r>
          </a:p>
          <a:p>
            <a:pPr marL="0" indent="0">
              <a:buNone/>
            </a:pPr>
            <a:r>
              <a:rPr lang="en-US" sz="1800" dirty="0" smtClean="0"/>
              <a:t>¤</a:t>
            </a: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9659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Recap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Conventional </a:t>
            </a:r>
            <a:endParaRPr lang="en-US" dirty="0" smtClean="0"/>
          </a:p>
          <a:p>
            <a:pPr lvl="1"/>
            <a:r>
              <a:rPr lang="en-US" sz="2600" dirty="0" smtClean="0"/>
              <a:t>Gl. food security</a:t>
            </a:r>
          </a:p>
          <a:p>
            <a:pPr lvl="2"/>
            <a:r>
              <a:rPr lang="en-US" sz="2600" dirty="0" smtClean="0"/>
              <a:t>Less land, better yields, few ag. inputs, etc.</a:t>
            </a:r>
          </a:p>
          <a:p>
            <a:pPr lvl="1"/>
            <a:r>
              <a:rPr lang="en-US" sz="2600" dirty="0" smtClean="0"/>
              <a:t>Expose workers</a:t>
            </a:r>
          </a:p>
          <a:p>
            <a:pPr lvl="1"/>
            <a:r>
              <a:rPr lang="en-US" sz="2600" dirty="0" err="1" smtClean="0"/>
              <a:t>Monocropping</a:t>
            </a:r>
            <a:endParaRPr lang="en-US" sz="2600" dirty="0" smtClean="0"/>
          </a:p>
          <a:p>
            <a:r>
              <a:rPr lang="en-US" sz="2800" dirty="0" smtClean="0"/>
              <a:t>Organic</a:t>
            </a:r>
          </a:p>
          <a:p>
            <a:pPr lvl="1"/>
            <a:r>
              <a:rPr lang="en-US" sz="2600" dirty="0" smtClean="0"/>
              <a:t>Own health concerns</a:t>
            </a:r>
          </a:p>
          <a:p>
            <a:pPr lvl="1"/>
            <a:r>
              <a:rPr lang="en-US" sz="2600" dirty="0" smtClean="0"/>
              <a:t>Requires </a:t>
            </a:r>
            <a:r>
              <a:rPr lang="en-US" sz="2600" dirty="0" smtClean="0">
                <a:latin typeface="Franklin Gothic Book"/>
              </a:rPr>
              <a:t>↑ </a:t>
            </a:r>
            <a:r>
              <a:rPr lang="en-US" sz="2600" dirty="0" smtClean="0"/>
              <a:t>resources for </a:t>
            </a:r>
            <a:r>
              <a:rPr lang="en-US" sz="2600" dirty="0" smtClean="0">
                <a:latin typeface="Franklin Gothic Book"/>
              </a:rPr>
              <a:t>↓ </a:t>
            </a:r>
            <a:r>
              <a:rPr lang="en-US" sz="2600" dirty="0" smtClean="0"/>
              <a:t>yields</a:t>
            </a:r>
          </a:p>
          <a:p>
            <a:pPr lvl="1"/>
            <a:r>
              <a:rPr lang="en-US" sz="2600" dirty="0" smtClean="0"/>
              <a:t>Lack evidence that it’s better</a:t>
            </a:r>
          </a:p>
          <a:p>
            <a:r>
              <a:rPr lang="en-US" sz="2800" dirty="0"/>
              <a:t>Bottom line- organic can’t feed population</a:t>
            </a:r>
          </a:p>
          <a:p>
            <a:pPr marL="114300" indent="0">
              <a:buNone/>
            </a:pPr>
            <a:r>
              <a:rPr lang="en-US" sz="1800" dirty="0" smtClean="0"/>
              <a:t>¤</a:t>
            </a: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0831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26" y="304800"/>
            <a:ext cx="84582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Recap </a:t>
            </a:r>
            <a:r>
              <a:rPr lang="en-US" sz="3100" dirty="0" smtClean="0"/>
              <a:t>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1440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Local food</a:t>
            </a:r>
          </a:p>
          <a:p>
            <a:pPr marL="350838" lvl="1" indent="-182563">
              <a:tabLst>
                <a:tab pos="396875" algn="l"/>
              </a:tabLst>
            </a:pPr>
            <a:r>
              <a:rPr lang="en-US" sz="2600" dirty="0" smtClean="0"/>
              <a:t>GN-severely limit diets; discriminates against </a:t>
            </a:r>
            <a:r>
              <a:rPr lang="en-US" sz="2600" dirty="0" smtClean="0"/>
              <a:t>GN, GS </a:t>
            </a:r>
            <a:r>
              <a:rPr lang="en-US" sz="2600" dirty="0" smtClean="0"/>
              <a:t>poor</a:t>
            </a:r>
            <a:endParaRPr lang="en-US" sz="2400" dirty="0" smtClean="0"/>
          </a:p>
          <a:p>
            <a:pPr marL="350838" lvl="1" indent="-182563">
              <a:tabLst>
                <a:tab pos="396875" algn="l"/>
              </a:tabLst>
            </a:pPr>
            <a:r>
              <a:rPr lang="en-US" sz="2600" dirty="0" smtClean="0"/>
              <a:t>GS-diets more </a:t>
            </a:r>
            <a:r>
              <a:rPr lang="en-US" sz="2600" dirty="0" smtClean="0"/>
              <a:t>local, but still rely on imports</a:t>
            </a:r>
          </a:p>
          <a:p>
            <a:pPr marL="625158" lvl="2" indent="-182563">
              <a:tabLst>
                <a:tab pos="396875" algn="l"/>
              </a:tabLst>
            </a:pPr>
            <a:r>
              <a:rPr lang="en-US" sz="2400" dirty="0" smtClean="0"/>
              <a:t>Could promote food diversity in GS</a:t>
            </a:r>
          </a:p>
          <a:p>
            <a:pPr marL="625158" lvl="2" indent="-182563">
              <a:tabLst>
                <a:tab pos="396875" algn="l"/>
              </a:tabLst>
            </a:pPr>
            <a:r>
              <a:rPr lang="en-US" sz="1800" dirty="0" smtClean="0"/>
              <a:t>¤</a:t>
            </a:r>
            <a:endParaRPr lang="en-US" sz="1800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86908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909</TotalTime>
  <Words>347</Words>
  <Application>Microsoft Office PowerPoint</Application>
  <PresentationFormat>On-screen Show (4:3)</PresentationFormat>
  <Paragraphs>79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Conventional v. Organic  and  Local Food</vt:lpstr>
      <vt:lpstr>PowerPoint Presentation</vt:lpstr>
      <vt:lpstr>PowerPoint Presentation</vt:lpstr>
      <vt:lpstr>PowerPoint Presentation</vt:lpstr>
      <vt:lpstr>PowerPoint Presentation</vt:lpstr>
      <vt:lpstr>Food Diversity</vt:lpstr>
      <vt:lpstr>Recap</vt:lpstr>
      <vt:lpstr>Recap (cont.)</vt:lpstr>
    </vt:vector>
  </TitlesOfParts>
  <Company>Northern Kentucky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Themes &amp; Terms</dc:title>
  <dc:creator>Administrator</dc:creator>
  <cp:lastModifiedBy>Administrator</cp:lastModifiedBy>
  <cp:revision>148</cp:revision>
  <dcterms:created xsi:type="dcterms:W3CDTF">2013-09-12T16:31:19Z</dcterms:created>
  <dcterms:modified xsi:type="dcterms:W3CDTF">2017-02-20T15:38:32Z</dcterms:modified>
</cp:coreProperties>
</file>