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56" r:id="rId2"/>
    <p:sldId id="296" r:id="rId3"/>
    <p:sldId id="297" r:id="rId4"/>
    <p:sldId id="257" r:id="rId5"/>
    <p:sldId id="292" r:id="rId6"/>
    <p:sldId id="298" r:id="rId7"/>
    <p:sldId id="299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8" autoAdjust="0"/>
    <p:restoredTop sz="94069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E0BA5-B0F0-473B-BC50-45C8CD04F83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E8011-163E-46DF-80E6-A6006E4C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8011-163E-46DF-80E6-A6006E4C59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9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E0BA8F-B218-470D-8B06-7336B9E78FE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721975-0A8E-4801-9457-2AE2B352A2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rfrider.eu/en/the-ban-of-plastic-bags-in-france-postponed-for-three-month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s.mnginteractive.com/live/media/site234/2011/0128/20110128__webtoon130bags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llowgreenliving.com/wp-content/uploads/2014/05/Manila-Bay-covered-with-p-007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991600" cy="3505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Plastic Bags</a:t>
            </a:r>
            <a:br>
              <a:rPr lang="en-US" sz="4800" dirty="0" smtClean="0"/>
            </a:br>
            <a:r>
              <a:rPr lang="en-US" sz="3200" dirty="0" smtClean="0"/>
              <a:t>or, to some, </a:t>
            </a:r>
            <a:br>
              <a:rPr lang="en-US" sz="3200" dirty="0" smtClean="0"/>
            </a:br>
            <a:r>
              <a:rPr lang="en-US" sz="3200" dirty="0" smtClean="0"/>
              <a:t>The Spawn of Satan</a:t>
            </a:r>
            <a:br>
              <a:rPr lang="en-US" sz="32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47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4800" y="0"/>
            <a:ext cx="9448800" cy="6751178"/>
          </a:xfrm>
        </p:spPr>
        <p:txBody>
          <a:bodyPr>
            <a:normAutofit/>
          </a:bodyPr>
          <a:lstStyle/>
          <a:p>
            <a:pPr marL="460375" lvl="3" indent="-161925">
              <a:buNone/>
            </a:pPr>
            <a:r>
              <a:rPr lang="en-US" sz="2800" dirty="0">
                <a:solidFill>
                  <a:schemeClr val="tx2"/>
                </a:solidFill>
              </a:rPr>
              <a:t>Why is just banning </a:t>
            </a:r>
            <a:r>
              <a:rPr lang="en-US" sz="2800" dirty="0" smtClean="0">
                <a:solidFill>
                  <a:schemeClr val="tx2"/>
                </a:solidFill>
              </a:rPr>
              <a:t>bags unlikely </a:t>
            </a:r>
            <a:r>
              <a:rPr lang="en-US" sz="2800" dirty="0">
                <a:solidFill>
                  <a:schemeClr val="tx2"/>
                </a:solidFill>
              </a:rPr>
              <a:t>to promote </a:t>
            </a:r>
            <a:r>
              <a:rPr lang="en-US" sz="2800" dirty="0" err="1" smtClean="0">
                <a:solidFill>
                  <a:schemeClr val="tx2"/>
                </a:solidFill>
              </a:rPr>
              <a:t>sust</a:t>
            </a:r>
            <a:r>
              <a:rPr lang="en-US" sz="2800" dirty="0" smtClean="0">
                <a:solidFill>
                  <a:schemeClr val="tx2"/>
                </a:solidFill>
              </a:rPr>
              <a:t>.?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(WA Q1)</a:t>
            </a:r>
            <a:endParaRPr lang="en-US" sz="1400" dirty="0">
              <a:solidFill>
                <a:schemeClr val="tx2"/>
              </a:solidFill>
            </a:endParaRPr>
          </a:p>
          <a:p>
            <a:pPr lvl="1"/>
            <a:r>
              <a:rPr lang="en-US" sz="2800" dirty="0"/>
              <a:t>Just switch to paper</a:t>
            </a:r>
          </a:p>
          <a:p>
            <a:pPr lvl="2"/>
            <a:r>
              <a:rPr lang="en-US" sz="2400" dirty="0"/>
              <a:t>Far less efficient</a:t>
            </a:r>
          </a:p>
          <a:p>
            <a:pPr lvl="3"/>
            <a:r>
              <a:rPr lang="en-US" sz="2200" dirty="0"/>
              <a:t>More expensive</a:t>
            </a:r>
          </a:p>
          <a:p>
            <a:pPr lvl="3"/>
            <a:r>
              <a:rPr lang="en-US" sz="2200" dirty="0"/>
              <a:t>Harsher on </a:t>
            </a:r>
            <a:r>
              <a:rPr lang="en-US" sz="2200" dirty="0" err="1"/>
              <a:t>env</a:t>
            </a:r>
            <a:r>
              <a:rPr lang="en-US" sz="2200" dirty="0"/>
              <a:t>.</a:t>
            </a:r>
          </a:p>
          <a:p>
            <a:pPr lvl="4"/>
            <a:r>
              <a:rPr lang="en-US" sz="2000" dirty="0"/>
              <a:t>Deforestation, pollution, etc. </a:t>
            </a:r>
          </a:p>
          <a:p>
            <a:pPr lvl="1"/>
            <a:r>
              <a:rPr lang="en-US" sz="2600" dirty="0" smtClean="0"/>
              <a:t>P</a:t>
            </a:r>
            <a:r>
              <a:rPr lang="en-US" sz="2800" dirty="0" smtClean="0"/>
              <a:t>lastic = convenient, disposable</a:t>
            </a:r>
            <a:r>
              <a:rPr lang="en-US" sz="2800" dirty="0" smtClean="0">
                <a:sym typeface="Wingdings" panose="05000000000000000000" pitchFamily="2" charset="2"/>
              </a:rPr>
              <a:t> set precedent</a:t>
            </a:r>
            <a:endParaRPr lang="en-US" sz="2800" dirty="0" smtClean="0"/>
          </a:p>
          <a:p>
            <a:pPr lvl="1"/>
            <a:r>
              <a:rPr lang="en-US" sz="2600" dirty="0" smtClean="0"/>
              <a:t>J</a:t>
            </a:r>
            <a:r>
              <a:rPr lang="en-US" sz="2800" dirty="0" smtClean="0"/>
              <a:t>ust </a:t>
            </a:r>
            <a:r>
              <a:rPr lang="en-US" sz="2800" dirty="0"/>
              <a:t>a small % of total </a:t>
            </a:r>
            <a:r>
              <a:rPr lang="en-US" sz="2800" dirty="0" smtClean="0"/>
              <a:t>waste</a:t>
            </a:r>
          </a:p>
          <a:p>
            <a:pPr lvl="2"/>
            <a:r>
              <a:rPr lang="en-US" sz="2400" dirty="0" smtClean="0"/>
              <a:t>But very damaging</a:t>
            </a:r>
          </a:p>
          <a:p>
            <a:pPr marL="466344" lvl="3" indent="0">
              <a:buNone/>
            </a:pPr>
            <a:r>
              <a:rPr lang="en-US" dirty="0" smtClean="0"/>
              <a:t>¤</a:t>
            </a:r>
          </a:p>
          <a:p>
            <a:pPr marL="466344" lvl="3" indent="0">
              <a:buNone/>
            </a:pPr>
            <a:endParaRPr lang="en-US" b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25" y="3433082"/>
            <a:ext cx="3507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3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4800" y="0"/>
            <a:ext cx="9448800" cy="6751178"/>
          </a:xfrm>
        </p:spPr>
        <p:txBody>
          <a:bodyPr>
            <a:normAutofit/>
          </a:bodyPr>
          <a:lstStyle/>
          <a:p>
            <a:pPr marL="460375" lvl="3" indent="-161925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How are plastic bags so damaging? </a:t>
            </a:r>
          </a:p>
          <a:p>
            <a:pPr lvl="2"/>
            <a:r>
              <a:rPr lang="en-US" sz="2600" dirty="0" smtClean="0"/>
              <a:t>Rely on non-renewable resources</a:t>
            </a:r>
          </a:p>
          <a:p>
            <a:pPr lvl="3"/>
            <a:r>
              <a:rPr lang="en-US" sz="2600" dirty="0" smtClean="0"/>
              <a:t>Not efficient for recycling </a:t>
            </a:r>
          </a:p>
          <a:p>
            <a:pPr lvl="2"/>
            <a:r>
              <a:rPr lang="en-US" sz="2600" dirty="0" smtClean="0"/>
              <a:t>Get </a:t>
            </a:r>
            <a:r>
              <a:rPr lang="en-US" sz="2600" dirty="0"/>
              <a:t>stuck in recycling machinery</a:t>
            </a:r>
          </a:p>
          <a:p>
            <a:pPr lvl="2"/>
            <a:r>
              <a:rPr lang="en-US" sz="2600" dirty="0"/>
              <a:t>Litter </a:t>
            </a:r>
            <a:r>
              <a:rPr lang="en-US" sz="2600" dirty="0" smtClean="0">
                <a:sym typeface="Wingdings" panose="05000000000000000000" pitchFamily="2" charset="2"/>
              </a:rPr>
              <a:t></a:t>
            </a:r>
            <a:r>
              <a:rPr lang="en-US" sz="2600" dirty="0" smtClean="0"/>
              <a:t>sewer drains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br>
              <a:rPr lang="en-US" sz="2600" dirty="0" smtClean="0">
                <a:sym typeface="Wingdings" panose="05000000000000000000" pitchFamily="2" charset="2"/>
              </a:rPr>
            </a:br>
            <a:r>
              <a:rPr lang="en-US" sz="2600" dirty="0" smtClean="0">
                <a:sym typeface="Wingdings" panose="05000000000000000000" pitchFamily="2" charset="2"/>
              </a:rPr>
              <a:t>water supplies oceans</a:t>
            </a:r>
            <a:endParaRPr lang="en-US" sz="2600" dirty="0"/>
          </a:p>
          <a:p>
            <a:pPr lvl="2"/>
            <a:r>
              <a:rPr lang="en-US" sz="2600" dirty="0"/>
              <a:t>Harmful to </a:t>
            </a:r>
            <a:r>
              <a:rPr lang="en-US" sz="2600" dirty="0" smtClean="0"/>
              <a:t>fauna</a:t>
            </a:r>
            <a:endParaRPr lang="en-US" sz="2600" dirty="0"/>
          </a:p>
          <a:p>
            <a:pPr lvl="2"/>
            <a:r>
              <a:rPr lang="en-US" sz="2600" dirty="0"/>
              <a:t>L</a:t>
            </a:r>
            <a:r>
              <a:rPr lang="en-US" sz="2600" dirty="0" smtClean="0"/>
              <a:t>ong </a:t>
            </a:r>
            <a:r>
              <a:rPr lang="en-US" sz="2600" dirty="0"/>
              <a:t>time to </a:t>
            </a:r>
            <a:r>
              <a:rPr lang="en-US" sz="2600" dirty="0" smtClean="0"/>
              <a:t>decompose</a:t>
            </a:r>
          </a:p>
          <a:p>
            <a:pPr lvl="3"/>
            <a:r>
              <a:rPr lang="en-US" sz="2400" dirty="0"/>
              <a:t>B</a:t>
            </a:r>
            <a:r>
              <a:rPr lang="en-US" sz="2400" dirty="0" smtClean="0"/>
              <a:t>iodegradable need ideal conditions</a:t>
            </a:r>
          </a:p>
          <a:p>
            <a:pPr lvl="2"/>
            <a:r>
              <a:rPr lang="en-US" sz="2600" dirty="0" smtClean="0"/>
              <a:t>Use landfill space</a:t>
            </a:r>
          </a:p>
          <a:p>
            <a:pPr marL="466344" lvl="3" indent="0">
              <a:buNone/>
            </a:pPr>
            <a:r>
              <a:rPr lang="en-US" dirty="0" smtClean="0"/>
              <a:t>¤</a:t>
            </a:r>
          </a:p>
          <a:p>
            <a:pPr marL="466344" lvl="3" indent="0">
              <a:buNone/>
            </a:pPr>
            <a:endParaRPr lang="en-US" b="0" dirty="0" smtClean="0"/>
          </a:p>
        </p:txBody>
      </p:sp>
      <p:pic>
        <p:nvPicPr>
          <p:cNvPr id="2052" name="Picture 4" descr="Image result for t-shirt b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362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34873" y="4159223"/>
            <a:ext cx="4514272" cy="2727959"/>
            <a:chOff x="4234873" y="4159223"/>
            <a:chExt cx="4514272" cy="272795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159223"/>
              <a:ext cx="4481945" cy="2698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34873" y="6687127"/>
              <a:ext cx="4038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hlinkClick r:id="rId4"/>
                </a:rPr>
                <a:t>http://www.surfrider.eu/en/the-ban-of-plastic-bags-in-france-postponed-for-three-months</a:t>
              </a:r>
              <a:r>
                <a:rPr lang="en-US" sz="700" dirty="0" smtClean="0">
                  <a:hlinkClick r:id="rId4"/>
                </a:rPr>
                <a:t>/</a:t>
              </a:r>
              <a:r>
                <a:rPr lang="en-US" sz="700" dirty="0" smtClean="0"/>
                <a:t> 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4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91000" y="3423920"/>
            <a:ext cx="5105400" cy="3434080"/>
            <a:chOff x="4191000" y="3423920"/>
            <a:chExt cx="5105400" cy="343408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423920"/>
              <a:ext cx="4952999" cy="343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267200" y="6657945"/>
              <a:ext cx="5029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hlinkClick r:id="rId3"/>
                </a:rPr>
                <a:t>http://extras.mnginteractive.com/live/media/site234/2011/0128/20110128__</a:t>
              </a:r>
              <a:r>
                <a:rPr lang="en-US" sz="700" dirty="0" smtClean="0">
                  <a:hlinkClick r:id="rId3"/>
                </a:rPr>
                <a:t>webtoon130bags.jpg</a:t>
              </a:r>
              <a:r>
                <a:rPr lang="en-US" sz="700" dirty="0" smtClean="0"/>
                <a:t> </a:t>
              </a:r>
              <a:endParaRPr lang="en-US" sz="7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38546" y="-81280"/>
            <a:ext cx="9282546" cy="7010399"/>
          </a:xfrm>
        </p:spPr>
        <p:txBody>
          <a:bodyPr>
            <a:normAutofit/>
          </a:bodyPr>
          <a:lstStyle/>
          <a:p>
            <a:pPr marL="341313" lvl="0" indent="-231775">
              <a:buNone/>
            </a:pPr>
            <a:r>
              <a:rPr lang="en-US" sz="2700" dirty="0" smtClean="0">
                <a:solidFill>
                  <a:schemeClr val="tx2"/>
                </a:solidFill>
              </a:rPr>
              <a:t>What issues </a:t>
            </a:r>
            <a:r>
              <a:rPr lang="en-US" sz="2700" dirty="0">
                <a:solidFill>
                  <a:schemeClr val="tx2"/>
                </a:solidFill>
              </a:rPr>
              <a:t>interfere with banning plastic bags</a:t>
            </a:r>
            <a:r>
              <a:rPr lang="en-US" sz="2700" dirty="0" smtClean="0">
                <a:solidFill>
                  <a:schemeClr val="tx2"/>
                </a:solidFill>
              </a:rPr>
              <a:t>?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>
                <a:solidFill>
                  <a:schemeClr val="tx2"/>
                </a:solidFill>
              </a:rPr>
              <a:t>W</a:t>
            </a:r>
            <a:r>
              <a:rPr lang="en-US" sz="2000" dirty="0" smtClean="0">
                <a:solidFill>
                  <a:schemeClr val="tx2"/>
                </a:solidFill>
              </a:rPr>
              <a:t>A Q2)</a:t>
            </a:r>
          </a:p>
          <a:p>
            <a:pPr lvl="1"/>
            <a:r>
              <a:rPr lang="en-US" sz="2800" dirty="0"/>
              <a:t>People expect bags</a:t>
            </a:r>
          </a:p>
          <a:p>
            <a:pPr lvl="2"/>
            <a:r>
              <a:rPr lang="en-US" sz="2600" dirty="0" smtClean="0"/>
              <a:t> Convenience</a:t>
            </a:r>
          </a:p>
          <a:p>
            <a:pPr lvl="2"/>
            <a:r>
              <a:rPr lang="en-US" sz="2600" dirty="0" smtClean="0"/>
              <a:t> Labeled as ‘tax’</a:t>
            </a:r>
          </a:p>
          <a:p>
            <a:pPr lvl="3"/>
            <a:r>
              <a:rPr lang="en-US" sz="2600" dirty="0" smtClean="0"/>
              <a:t> Hurts ‘those who can least afford it’</a:t>
            </a:r>
            <a:endParaRPr lang="en-US" sz="2600" dirty="0"/>
          </a:p>
          <a:p>
            <a:pPr lvl="1"/>
            <a:r>
              <a:rPr lang="en-US" sz="2800" dirty="0" smtClean="0"/>
              <a:t>Cost less to produce, transport than paper</a:t>
            </a:r>
          </a:p>
          <a:p>
            <a:pPr lvl="1"/>
            <a:r>
              <a:rPr lang="en-US" sz="2800" dirty="0"/>
              <a:t>Local v. state gov’t policies</a:t>
            </a:r>
          </a:p>
          <a:p>
            <a:pPr lvl="1"/>
            <a:r>
              <a:rPr lang="en-US" sz="2800" dirty="0" smtClean="0"/>
              <a:t>Pro-plastic bag advocates strategize</a:t>
            </a:r>
          </a:p>
          <a:p>
            <a:pPr lvl="2"/>
            <a:r>
              <a:rPr lang="en-US" sz="2500" dirty="0" smtClean="0"/>
              <a:t> </a:t>
            </a:r>
            <a:r>
              <a:rPr lang="en-US" sz="2600" dirty="0" smtClean="0"/>
              <a:t>ACC to promote plastics</a:t>
            </a:r>
          </a:p>
          <a:p>
            <a:pPr lvl="2"/>
            <a:r>
              <a:rPr lang="en-US" sz="2600" dirty="0" smtClean="0"/>
              <a:t> Offer biodegradable</a:t>
            </a:r>
          </a:p>
          <a:p>
            <a:pPr lvl="2"/>
            <a:r>
              <a:rPr lang="en-US" sz="2600" dirty="0" smtClean="0"/>
              <a:t> Set up recycling </a:t>
            </a:r>
          </a:p>
          <a:p>
            <a:pPr lvl="2"/>
            <a:r>
              <a:rPr lang="en-US" sz="2600" dirty="0" smtClean="0"/>
              <a:t> Lawsuits</a:t>
            </a:r>
          </a:p>
          <a:p>
            <a:pPr marL="466344" lvl="3" indent="0">
              <a:buNone/>
            </a:pPr>
            <a:r>
              <a:rPr lang="en-US" sz="2000" dirty="0" smtClean="0"/>
              <a:t>¤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53966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0"/>
            <a:ext cx="9144000" cy="6858000"/>
          </a:xfrm>
        </p:spPr>
        <p:txBody>
          <a:bodyPr>
            <a:normAutofit/>
          </a:bodyPr>
          <a:lstStyle/>
          <a:p>
            <a:pPr marL="517525" lvl="0" indent="-230188"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What needs to happen to address the bag issue? </a:t>
            </a:r>
            <a:endParaRPr lang="en-US" sz="3000" dirty="0">
              <a:solidFill>
                <a:schemeClr val="tx2"/>
              </a:solidFill>
            </a:endParaRPr>
          </a:p>
          <a:p>
            <a:pPr lvl="1"/>
            <a:r>
              <a:rPr lang="en-US" sz="2800" dirty="0" smtClean="0"/>
              <a:t>Make single-use bags socially unacceptable</a:t>
            </a:r>
          </a:p>
          <a:p>
            <a:pPr lvl="1"/>
            <a:r>
              <a:rPr lang="en-US" sz="2800" dirty="0" smtClean="0"/>
              <a:t>Offer incentives</a:t>
            </a:r>
          </a:p>
          <a:p>
            <a:pPr lvl="2"/>
            <a:r>
              <a:rPr lang="en-US" sz="2400" dirty="0" smtClean="0"/>
              <a:t>Taxes, rewards</a:t>
            </a:r>
          </a:p>
          <a:p>
            <a:pPr lvl="2"/>
            <a:r>
              <a:rPr lang="en-US" sz="2400" dirty="0" smtClean="0"/>
              <a:t>Have reusable bags available for purchase or free</a:t>
            </a:r>
          </a:p>
          <a:p>
            <a:pPr lvl="2"/>
            <a:r>
              <a:rPr lang="en-US" sz="2400" dirty="0" smtClean="0"/>
              <a:t>Appeal to status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2800" dirty="0" smtClean="0"/>
              <a:t>Focus on big cities </a:t>
            </a:r>
          </a:p>
          <a:p>
            <a:pPr lvl="1"/>
            <a:r>
              <a:rPr lang="en-US" sz="2800" dirty="0" smtClean="0"/>
              <a:t>Consumer education</a:t>
            </a:r>
          </a:p>
          <a:p>
            <a:pPr lvl="2"/>
            <a:r>
              <a:rPr lang="en-US" sz="2400" dirty="0"/>
              <a:t>C</a:t>
            </a:r>
            <a:r>
              <a:rPr lang="en-US" sz="2400" dirty="0" smtClean="0"/>
              <a:t>ounter ACC’s push</a:t>
            </a:r>
          </a:p>
          <a:p>
            <a:pPr marL="466344" lvl="3" indent="0">
              <a:buNone/>
            </a:pPr>
            <a:r>
              <a:rPr lang="en-US" sz="2000" dirty="0" smtClean="0"/>
              <a:t>¤</a:t>
            </a:r>
            <a:endParaRPr lang="en-US" sz="2000" b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962400" y="3886200"/>
            <a:ext cx="5181600" cy="2971800"/>
            <a:chOff x="4572000" y="4229100"/>
            <a:chExt cx="4572000" cy="26289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29100"/>
              <a:ext cx="4572000" cy="2628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72000" y="42291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Manila Bay, Philippines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6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0"/>
            <a:ext cx="9144000" cy="6858000"/>
          </a:xfrm>
        </p:spPr>
        <p:txBody>
          <a:bodyPr>
            <a:normAutofit/>
          </a:bodyPr>
          <a:lstStyle/>
          <a:p>
            <a:pPr marL="341313" lvl="0" indent="-231775">
              <a:buClr>
                <a:srgbClr val="FE8637"/>
              </a:buClr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In what ways do plastics used in farming challenge sustainability? </a:t>
            </a:r>
            <a:r>
              <a:rPr lang="en-US" sz="2000" dirty="0">
                <a:solidFill>
                  <a:schemeClr val="tx2"/>
                </a:solidFill>
              </a:rPr>
              <a:t>(WA </a:t>
            </a:r>
            <a:r>
              <a:rPr lang="en-US" sz="2000" dirty="0" smtClean="0">
                <a:solidFill>
                  <a:schemeClr val="tx2"/>
                </a:solidFill>
              </a:rPr>
              <a:t>Q3)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/>
            <a:r>
              <a:rPr lang="en-US" sz="2800" dirty="0" smtClean="0"/>
              <a:t>Need crops</a:t>
            </a:r>
          </a:p>
          <a:p>
            <a:pPr lvl="1"/>
            <a:r>
              <a:rPr lang="en-US" sz="2800" dirty="0" smtClean="0"/>
              <a:t>Heavily </a:t>
            </a:r>
            <a:r>
              <a:rPr lang="en-US" sz="2800" dirty="0"/>
              <a:t>reliant on plastics</a:t>
            </a:r>
          </a:p>
          <a:p>
            <a:pPr lvl="1"/>
            <a:r>
              <a:rPr lang="en-US" sz="2800" dirty="0" smtClean="0"/>
              <a:t>Diff. </a:t>
            </a:r>
            <a:r>
              <a:rPr lang="en-US" sz="2800" dirty="0"/>
              <a:t>in collecting, recycling these plastics</a:t>
            </a:r>
          </a:p>
          <a:p>
            <a:pPr lvl="2"/>
            <a:r>
              <a:rPr lang="en-US" sz="2600" dirty="0" smtClean="0"/>
              <a:t> Fear </a:t>
            </a:r>
            <a:r>
              <a:rPr lang="en-US" sz="2600" dirty="0"/>
              <a:t>contaminants and pathogens</a:t>
            </a:r>
          </a:p>
          <a:p>
            <a:pPr lvl="2"/>
            <a:r>
              <a:rPr lang="en-US" sz="2600" dirty="0" smtClean="0"/>
              <a:t> Lack </a:t>
            </a:r>
            <a:r>
              <a:rPr lang="en-US" sz="2600" dirty="0"/>
              <a:t>after-market</a:t>
            </a:r>
          </a:p>
          <a:p>
            <a:pPr lvl="2"/>
            <a:r>
              <a:rPr lang="en-US" sz="2600" dirty="0" smtClean="0"/>
              <a:t> Lack </a:t>
            </a:r>
            <a:r>
              <a:rPr lang="en-US" sz="2600" dirty="0"/>
              <a:t>organized means to </a:t>
            </a:r>
            <a:r>
              <a:rPr lang="en-US" sz="2600" dirty="0" smtClean="0"/>
              <a:t>collect</a:t>
            </a:r>
          </a:p>
          <a:p>
            <a:pPr lvl="1"/>
            <a:r>
              <a:rPr lang="en-US" sz="2800" dirty="0" err="1"/>
              <a:t>Env</a:t>
            </a:r>
            <a:r>
              <a:rPr lang="en-US" sz="2800" dirty="0"/>
              <a:t>. trade-off </a:t>
            </a:r>
          </a:p>
          <a:p>
            <a:pPr lvl="2"/>
            <a:r>
              <a:rPr lang="en-US" sz="2600" dirty="0" smtClean="0"/>
              <a:t> Save </a:t>
            </a:r>
            <a:r>
              <a:rPr lang="en-US" sz="2600" dirty="0"/>
              <a:t>water, grow organics, ‘perfect’ </a:t>
            </a:r>
            <a:r>
              <a:rPr lang="en-US" sz="2600" dirty="0" smtClean="0"/>
              <a:t>produce</a:t>
            </a:r>
            <a:endParaRPr lang="en-US" sz="2600" dirty="0"/>
          </a:p>
          <a:p>
            <a:pPr marL="466344" lvl="3" indent="0">
              <a:buNone/>
            </a:pPr>
            <a:r>
              <a:rPr lang="en-US" sz="2000" dirty="0" smtClean="0"/>
              <a:t>¤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41166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4582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Recap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8991600" cy="5638800"/>
          </a:xfrm>
        </p:spPr>
        <p:txBody>
          <a:bodyPr>
            <a:normAutofit/>
          </a:bodyPr>
          <a:lstStyle/>
          <a:p>
            <a:r>
              <a:rPr lang="en-US" sz="2800" dirty="0"/>
              <a:t>Consumer ed. key to raising awareness</a:t>
            </a:r>
          </a:p>
          <a:p>
            <a:r>
              <a:rPr lang="en-US" sz="2800" dirty="0"/>
              <a:t>ACC’s bigger concern- outcry against disposables</a:t>
            </a:r>
          </a:p>
          <a:p>
            <a:r>
              <a:rPr lang="en-US" sz="2800" dirty="0" smtClean="0"/>
              <a:t>Targeting </a:t>
            </a:r>
            <a:r>
              <a:rPr lang="en-US" sz="2800" dirty="0" smtClean="0"/>
              <a:t>plastic bags= ‘low hanging fruit’</a:t>
            </a:r>
          </a:p>
          <a:p>
            <a:pPr lvl="1"/>
            <a:r>
              <a:rPr lang="en-US" dirty="0" smtClean="0"/>
              <a:t>Won’t significantly diminish quality of life; easy to </a:t>
            </a:r>
            <a:r>
              <a:rPr lang="en-US" dirty="0" smtClean="0"/>
              <a:t>do</a:t>
            </a:r>
          </a:p>
          <a:p>
            <a:r>
              <a:rPr lang="en-US" sz="2800" dirty="0" smtClean="0"/>
              <a:t>Plastic bags incur excess indirect costs</a:t>
            </a:r>
          </a:p>
          <a:p>
            <a:r>
              <a:rPr lang="en-US" sz="2800" dirty="0" smtClean="0"/>
              <a:t>Plastic bags are indicative of consumer culture, </a:t>
            </a:r>
            <a:r>
              <a:rPr lang="en-US" sz="2800" smtClean="0"/>
              <a:t>commodity fetishism</a:t>
            </a:r>
            <a:endParaRPr lang="en-US" sz="2800" dirty="0" smtClean="0"/>
          </a:p>
          <a:p>
            <a:pPr marL="114300" indent="0">
              <a:buNone/>
            </a:pPr>
            <a:r>
              <a:rPr lang="en-US" sz="1800" dirty="0" smtClean="0"/>
              <a:t>¤</a:t>
            </a: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0831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1505</TotalTime>
  <Words>308</Words>
  <Application>Microsoft Office PowerPoint</Application>
  <PresentationFormat>On-screen Show (4:3)</PresentationFormat>
  <Paragraphs>66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Plastic Bags or, to some,  The Spawn of Satan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</vt:vector>
  </TitlesOfParts>
  <Company>Northern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Themes &amp; Terms</dc:title>
  <dc:creator>Administrator</dc:creator>
  <cp:lastModifiedBy>Administrator</cp:lastModifiedBy>
  <cp:revision>173</cp:revision>
  <dcterms:created xsi:type="dcterms:W3CDTF">2013-09-12T16:31:19Z</dcterms:created>
  <dcterms:modified xsi:type="dcterms:W3CDTF">2017-04-17T19:47:34Z</dcterms:modified>
</cp:coreProperties>
</file>