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7" r:id="rId2"/>
    <p:sldId id="265" r:id="rId3"/>
    <p:sldId id="291" r:id="rId4"/>
    <p:sldId id="281" r:id="rId5"/>
    <p:sldId id="288" r:id="rId6"/>
    <p:sldId id="261" r:id="rId7"/>
    <p:sldId id="264" r:id="rId8"/>
    <p:sldId id="276" r:id="rId9"/>
    <p:sldId id="285" r:id="rId10"/>
    <p:sldId id="278" r:id="rId11"/>
    <p:sldId id="267" r:id="rId12"/>
    <p:sldId id="266" r:id="rId13"/>
    <p:sldId id="268" r:id="rId14"/>
    <p:sldId id="257" r:id="rId15"/>
    <p:sldId id="284" r:id="rId16"/>
    <p:sldId id="292" r:id="rId17"/>
    <p:sldId id="262" r:id="rId18"/>
    <p:sldId id="273" r:id="rId19"/>
    <p:sldId id="272" r:id="rId20"/>
    <p:sldId id="283" r:id="rId21"/>
    <p:sldId id="282" r:id="rId22"/>
    <p:sldId id="274" r:id="rId23"/>
    <p:sldId id="294" r:id="rId24"/>
    <p:sldId id="271" r:id="rId25"/>
    <p:sldId id="286" r:id="rId26"/>
    <p:sldId id="270" r:id="rId27"/>
    <p:sldId id="269"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110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16FDF0-94AF-482A-919C-7950E3986781}" type="datetimeFigureOut">
              <a:rPr lang="en-US" smtClean="0"/>
              <a:t>2/26/2017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E9D5A-6AFE-41E2-9E79-9B44CAAEF002}" type="slidenum">
              <a:rPr lang="en-US" smtClean="0"/>
              <a:t>‹#›</a:t>
            </a:fld>
            <a:endParaRPr lang="en-US"/>
          </a:p>
        </p:txBody>
      </p:sp>
    </p:spTree>
    <p:extLst>
      <p:ext uri="{BB962C8B-B14F-4D97-AF65-F5344CB8AC3E}">
        <p14:creationId xmlns:p14="http://schemas.microsoft.com/office/powerpoint/2010/main" val="3211837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16FDF0-94AF-482A-919C-7950E3986781}" type="datetimeFigureOut">
              <a:rPr lang="en-US" smtClean="0"/>
              <a:t>2/26/2017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E9D5A-6AFE-41E2-9E79-9B44CAAEF002}" type="slidenum">
              <a:rPr lang="en-US" smtClean="0"/>
              <a:t>‹#›</a:t>
            </a:fld>
            <a:endParaRPr lang="en-US"/>
          </a:p>
        </p:txBody>
      </p:sp>
    </p:spTree>
    <p:extLst>
      <p:ext uri="{BB962C8B-B14F-4D97-AF65-F5344CB8AC3E}">
        <p14:creationId xmlns:p14="http://schemas.microsoft.com/office/powerpoint/2010/main" val="2329661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16FDF0-94AF-482A-919C-7950E3986781}" type="datetimeFigureOut">
              <a:rPr lang="en-US" smtClean="0"/>
              <a:t>2/26/2017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E9D5A-6AFE-41E2-9E79-9B44CAAEF002}" type="slidenum">
              <a:rPr lang="en-US" smtClean="0"/>
              <a:t>‹#›</a:t>
            </a:fld>
            <a:endParaRPr lang="en-US"/>
          </a:p>
        </p:txBody>
      </p:sp>
    </p:spTree>
    <p:extLst>
      <p:ext uri="{BB962C8B-B14F-4D97-AF65-F5344CB8AC3E}">
        <p14:creationId xmlns:p14="http://schemas.microsoft.com/office/powerpoint/2010/main" val="2349927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16FDF0-94AF-482A-919C-7950E3986781}" type="datetimeFigureOut">
              <a:rPr lang="en-US" smtClean="0"/>
              <a:t>2/26/2017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E9D5A-6AFE-41E2-9E79-9B44CAAEF002}" type="slidenum">
              <a:rPr lang="en-US" smtClean="0"/>
              <a:t>‹#›</a:t>
            </a:fld>
            <a:endParaRPr lang="en-US"/>
          </a:p>
        </p:txBody>
      </p:sp>
    </p:spTree>
    <p:extLst>
      <p:ext uri="{BB962C8B-B14F-4D97-AF65-F5344CB8AC3E}">
        <p14:creationId xmlns:p14="http://schemas.microsoft.com/office/powerpoint/2010/main" val="2024829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16FDF0-94AF-482A-919C-7950E3986781}" type="datetimeFigureOut">
              <a:rPr lang="en-US" smtClean="0"/>
              <a:t>2/26/2017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E9D5A-6AFE-41E2-9E79-9B44CAAEF002}" type="slidenum">
              <a:rPr lang="en-US" smtClean="0"/>
              <a:t>‹#›</a:t>
            </a:fld>
            <a:endParaRPr lang="en-US"/>
          </a:p>
        </p:txBody>
      </p:sp>
    </p:spTree>
    <p:extLst>
      <p:ext uri="{BB962C8B-B14F-4D97-AF65-F5344CB8AC3E}">
        <p14:creationId xmlns:p14="http://schemas.microsoft.com/office/powerpoint/2010/main" val="957303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16FDF0-94AF-482A-919C-7950E3986781}" type="datetimeFigureOut">
              <a:rPr lang="en-US" smtClean="0"/>
              <a:t>2/26/2017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E9D5A-6AFE-41E2-9E79-9B44CAAEF002}" type="slidenum">
              <a:rPr lang="en-US" smtClean="0"/>
              <a:t>‹#›</a:t>
            </a:fld>
            <a:endParaRPr lang="en-US"/>
          </a:p>
        </p:txBody>
      </p:sp>
    </p:spTree>
    <p:extLst>
      <p:ext uri="{BB962C8B-B14F-4D97-AF65-F5344CB8AC3E}">
        <p14:creationId xmlns:p14="http://schemas.microsoft.com/office/powerpoint/2010/main" val="367125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16FDF0-94AF-482A-919C-7950E3986781}" type="datetimeFigureOut">
              <a:rPr lang="en-US" smtClean="0"/>
              <a:t>2/26/2017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3E9D5A-6AFE-41E2-9E79-9B44CAAEF002}" type="slidenum">
              <a:rPr lang="en-US" smtClean="0"/>
              <a:t>‹#›</a:t>
            </a:fld>
            <a:endParaRPr lang="en-US"/>
          </a:p>
        </p:txBody>
      </p:sp>
    </p:spTree>
    <p:extLst>
      <p:ext uri="{BB962C8B-B14F-4D97-AF65-F5344CB8AC3E}">
        <p14:creationId xmlns:p14="http://schemas.microsoft.com/office/powerpoint/2010/main" val="118954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16FDF0-94AF-482A-919C-7950E3986781}" type="datetimeFigureOut">
              <a:rPr lang="en-US" smtClean="0"/>
              <a:t>2/26/2017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3E9D5A-6AFE-41E2-9E79-9B44CAAEF002}" type="slidenum">
              <a:rPr lang="en-US" smtClean="0"/>
              <a:t>‹#›</a:t>
            </a:fld>
            <a:endParaRPr lang="en-US"/>
          </a:p>
        </p:txBody>
      </p:sp>
    </p:spTree>
    <p:extLst>
      <p:ext uri="{BB962C8B-B14F-4D97-AF65-F5344CB8AC3E}">
        <p14:creationId xmlns:p14="http://schemas.microsoft.com/office/powerpoint/2010/main" val="2664352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16FDF0-94AF-482A-919C-7950E3986781}" type="datetimeFigureOut">
              <a:rPr lang="en-US" smtClean="0"/>
              <a:t>2/26/2017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3E9D5A-6AFE-41E2-9E79-9B44CAAEF002}" type="slidenum">
              <a:rPr lang="en-US" smtClean="0"/>
              <a:t>‹#›</a:t>
            </a:fld>
            <a:endParaRPr lang="en-US"/>
          </a:p>
        </p:txBody>
      </p:sp>
    </p:spTree>
    <p:extLst>
      <p:ext uri="{BB962C8B-B14F-4D97-AF65-F5344CB8AC3E}">
        <p14:creationId xmlns:p14="http://schemas.microsoft.com/office/powerpoint/2010/main" val="224348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16FDF0-94AF-482A-919C-7950E3986781}" type="datetimeFigureOut">
              <a:rPr lang="en-US" smtClean="0"/>
              <a:t>2/26/2017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E9D5A-6AFE-41E2-9E79-9B44CAAEF002}" type="slidenum">
              <a:rPr lang="en-US" smtClean="0"/>
              <a:t>‹#›</a:t>
            </a:fld>
            <a:endParaRPr lang="en-US"/>
          </a:p>
        </p:txBody>
      </p:sp>
    </p:spTree>
    <p:extLst>
      <p:ext uri="{BB962C8B-B14F-4D97-AF65-F5344CB8AC3E}">
        <p14:creationId xmlns:p14="http://schemas.microsoft.com/office/powerpoint/2010/main" val="1270734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16FDF0-94AF-482A-919C-7950E3986781}" type="datetimeFigureOut">
              <a:rPr lang="en-US" smtClean="0"/>
              <a:t>2/26/2017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E9D5A-6AFE-41E2-9E79-9B44CAAEF002}" type="slidenum">
              <a:rPr lang="en-US" smtClean="0"/>
              <a:t>‹#›</a:t>
            </a:fld>
            <a:endParaRPr lang="en-US"/>
          </a:p>
        </p:txBody>
      </p:sp>
    </p:spTree>
    <p:extLst>
      <p:ext uri="{BB962C8B-B14F-4D97-AF65-F5344CB8AC3E}">
        <p14:creationId xmlns:p14="http://schemas.microsoft.com/office/powerpoint/2010/main" val="2590536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16FDF0-94AF-482A-919C-7950E3986781}" type="datetimeFigureOut">
              <a:rPr lang="en-US" smtClean="0"/>
              <a:t>2/26/2017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3E9D5A-6AFE-41E2-9E79-9B44CAAEF002}" type="slidenum">
              <a:rPr lang="en-US" smtClean="0"/>
              <a:t>‹#›</a:t>
            </a:fld>
            <a:endParaRPr lang="en-US"/>
          </a:p>
        </p:txBody>
      </p:sp>
    </p:spTree>
    <p:extLst>
      <p:ext uri="{BB962C8B-B14F-4D97-AF65-F5344CB8AC3E}">
        <p14:creationId xmlns:p14="http://schemas.microsoft.com/office/powerpoint/2010/main" val="2154062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Serendipalm</a:t>
            </a:r>
            <a:r>
              <a:rPr lang="en-US" dirty="0" smtClean="0"/>
              <a:t> </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sz="2800" dirty="0" smtClean="0"/>
              <a:t>Dr. </a:t>
            </a:r>
            <a:r>
              <a:rPr lang="en-US" sz="2800" dirty="0" err="1" smtClean="0"/>
              <a:t>Bronner’s</a:t>
            </a:r>
            <a:r>
              <a:rPr lang="en-US" sz="2800" dirty="0" smtClean="0"/>
              <a:t> Magic Soap Company</a:t>
            </a:r>
          </a:p>
          <a:p>
            <a:pPr lvl="1">
              <a:buFont typeface="Arial" panose="020B0604020202020204" pitchFamily="34" charset="0"/>
              <a:buChar char="•"/>
            </a:pPr>
            <a:r>
              <a:rPr lang="en-US" dirty="0" smtClean="0"/>
              <a:t>Wanted sustainable source</a:t>
            </a:r>
          </a:p>
          <a:p>
            <a:pPr lvl="1">
              <a:buFont typeface="Arial" panose="020B0604020202020204" pitchFamily="34" charset="0"/>
              <a:buChar char="•"/>
            </a:pPr>
            <a:r>
              <a:rPr lang="en-US" dirty="0" smtClean="0"/>
              <a:t>Joined with Fearless Planet, an NGO</a:t>
            </a:r>
          </a:p>
          <a:p>
            <a:r>
              <a:rPr lang="en-US" sz="2800" dirty="0"/>
              <a:t>H</a:t>
            </a:r>
            <a:r>
              <a:rPr lang="en-US" sz="2800" dirty="0" smtClean="0"/>
              <a:t>elped found </a:t>
            </a:r>
            <a:r>
              <a:rPr lang="en-US" sz="2800" dirty="0" err="1" smtClean="0"/>
              <a:t>Serendipalm</a:t>
            </a:r>
            <a:r>
              <a:rPr lang="en-US" sz="2800" dirty="0" smtClean="0"/>
              <a:t> Co. Ltd. (2006)</a:t>
            </a:r>
          </a:p>
          <a:p>
            <a:pPr lvl="1">
              <a:buFont typeface="Arial" panose="020B0604020202020204" pitchFamily="34" charset="0"/>
              <a:buChar char="•"/>
            </a:pPr>
            <a:r>
              <a:rPr lang="en-US" dirty="0" err="1" smtClean="0"/>
              <a:t>Asuom</a:t>
            </a:r>
            <a:r>
              <a:rPr lang="en-US" dirty="0" smtClean="0"/>
              <a:t>, Ghana (i.e. middle of nowhere)</a:t>
            </a:r>
          </a:p>
          <a:p>
            <a:pPr lvl="1">
              <a:buFont typeface="Arial" panose="020B0604020202020204" pitchFamily="34" charset="0"/>
              <a:buChar char="•"/>
            </a:pPr>
            <a:r>
              <a:rPr lang="en-US" dirty="0" smtClean="0"/>
              <a:t>Largest palm oil FTO in world</a:t>
            </a:r>
          </a:p>
          <a:p>
            <a:pPr marL="457200" lvl="1" indent="0">
              <a:buNone/>
            </a:pPr>
            <a:r>
              <a:rPr lang="en-US" sz="1800" dirty="0"/>
              <a:t>¤</a:t>
            </a:r>
            <a:endParaRPr lang="en-US" sz="1800" dirty="0" smtClean="0"/>
          </a:p>
          <a:p>
            <a:pPr marL="0" indent="0">
              <a:buNone/>
            </a:pPr>
            <a:endParaRPr lang="en-US" dirty="0" smtClean="0"/>
          </a:p>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83028" y="0"/>
            <a:ext cx="2260972"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467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91497" y="1600200"/>
            <a:ext cx="6761006" cy="4525963"/>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8405"/>
            <a:ext cx="9144000" cy="6121190"/>
          </a:xfrm>
          <a:prstGeom prst="rect">
            <a:avLst/>
          </a:prstGeom>
        </p:spPr>
      </p:pic>
    </p:spTree>
    <p:extLst>
      <p:ext uri="{BB962C8B-B14F-4D97-AF65-F5344CB8AC3E}">
        <p14:creationId xmlns:p14="http://schemas.microsoft.com/office/powerpoint/2010/main" val="27327153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6553" y="0"/>
            <a:ext cx="4590893" cy="6858000"/>
          </a:xfrm>
          <a:prstGeom prst="rect">
            <a:avLst/>
          </a:prstGeom>
        </p:spPr>
      </p:pic>
    </p:spTree>
    <p:extLst>
      <p:ext uri="{BB962C8B-B14F-4D97-AF65-F5344CB8AC3E}">
        <p14:creationId xmlns:p14="http://schemas.microsoft.com/office/powerpoint/2010/main" val="10137256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629400"/>
          </a:xfrm>
        </p:spPr>
        <p:txBody>
          <a:bodyPr>
            <a:normAutofit/>
          </a:bodyPr>
          <a:lstStyle/>
          <a:p>
            <a:pPr marL="514350" lvl="0" indent="-514350">
              <a:buFont typeface="+mj-lt"/>
              <a:buAutoNum type="arabicPeriod"/>
            </a:pPr>
            <a:endParaRPr lang="en-US" sz="2800" dirty="0"/>
          </a:p>
          <a:p>
            <a:pPr marL="0" indent="0">
              <a:buNone/>
            </a:pP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6553" y="0"/>
            <a:ext cx="4590893" cy="6858000"/>
          </a:xfrm>
          <a:prstGeom prst="rect">
            <a:avLst/>
          </a:prstGeom>
        </p:spPr>
      </p:pic>
    </p:spTree>
    <p:extLst>
      <p:ext uri="{BB962C8B-B14F-4D97-AF65-F5344CB8AC3E}">
        <p14:creationId xmlns:p14="http://schemas.microsoft.com/office/powerpoint/2010/main" val="3462844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8405"/>
            <a:ext cx="9144000" cy="6121190"/>
          </a:xfrm>
          <a:prstGeom prst="rect">
            <a:avLst/>
          </a:prstGeom>
        </p:spPr>
      </p:pic>
    </p:spTree>
    <p:extLst>
      <p:ext uri="{BB962C8B-B14F-4D97-AF65-F5344CB8AC3E}">
        <p14:creationId xmlns:p14="http://schemas.microsoft.com/office/powerpoint/2010/main" val="31128030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629400"/>
          </a:xfrm>
        </p:spPr>
        <p:txBody>
          <a:bodyPr>
            <a:normAutofit/>
          </a:bodyPr>
          <a:lstStyle/>
          <a:p>
            <a:pPr marL="514350" lvl="0" indent="-514350">
              <a:buFont typeface="+mj-lt"/>
              <a:buAutoNum type="arabicPeriod"/>
            </a:pPr>
            <a:endParaRPr lang="en-US" sz="2800" dirty="0"/>
          </a:p>
          <a:p>
            <a:pPr marL="0" indent="0">
              <a:buNone/>
            </a:pP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590893"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3107" y="0"/>
            <a:ext cx="4590893" cy="6858000"/>
          </a:xfrm>
          <a:prstGeom prst="rect">
            <a:avLst/>
          </a:prstGeom>
        </p:spPr>
      </p:pic>
    </p:spTree>
    <p:extLst>
      <p:ext uri="{BB962C8B-B14F-4D97-AF65-F5344CB8AC3E}">
        <p14:creationId xmlns:p14="http://schemas.microsoft.com/office/powerpoint/2010/main" val="35274719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8405"/>
            <a:ext cx="9144000" cy="6121190"/>
          </a:xfrm>
          <a:prstGeom prst="rect">
            <a:avLst/>
          </a:prstGeom>
        </p:spPr>
      </p:pic>
    </p:spTree>
    <p:extLst>
      <p:ext uri="{BB962C8B-B14F-4D97-AF65-F5344CB8AC3E}">
        <p14:creationId xmlns:p14="http://schemas.microsoft.com/office/powerpoint/2010/main" val="22722567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229600" cy="4876800"/>
          </a:xfrm>
        </p:spPr>
        <p:txBody>
          <a:bodyPr>
            <a:normAutofit/>
          </a:bodyPr>
          <a:lstStyle/>
          <a:p>
            <a:r>
              <a:rPr lang="en-US" sz="8000" dirty="0" smtClean="0">
                <a:solidFill>
                  <a:schemeClr val="accent3">
                    <a:lumMod val="75000"/>
                  </a:schemeClr>
                </a:solidFill>
              </a:rPr>
              <a:t>Promotes</a:t>
            </a:r>
            <a:br>
              <a:rPr lang="en-US" sz="8000" dirty="0" smtClean="0">
                <a:solidFill>
                  <a:schemeClr val="accent3">
                    <a:lumMod val="75000"/>
                  </a:schemeClr>
                </a:solidFill>
              </a:rPr>
            </a:br>
            <a:r>
              <a:rPr lang="en-US" sz="8000" dirty="0" smtClean="0">
                <a:solidFill>
                  <a:schemeClr val="accent3">
                    <a:lumMod val="75000"/>
                  </a:schemeClr>
                </a:solidFill>
              </a:rPr>
              <a:t>Sustainability</a:t>
            </a:r>
            <a:endParaRPr lang="en-US" sz="8000" dirty="0">
              <a:solidFill>
                <a:schemeClr val="accent3">
                  <a:lumMod val="75000"/>
                </a:schemeClr>
              </a:solidFill>
            </a:endParaRPr>
          </a:p>
        </p:txBody>
      </p:sp>
    </p:spTree>
    <p:extLst>
      <p:ext uri="{BB962C8B-B14F-4D97-AF65-F5344CB8AC3E}">
        <p14:creationId xmlns:p14="http://schemas.microsoft.com/office/powerpoint/2010/main" val="37432804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629400"/>
          </a:xfrm>
        </p:spPr>
        <p:txBody>
          <a:bodyPr>
            <a:normAutofit/>
          </a:bodyPr>
          <a:lstStyle/>
          <a:p>
            <a:pPr marL="514350" lvl="0" indent="-514350">
              <a:buFont typeface="+mj-lt"/>
              <a:buAutoNum type="arabicPeriod"/>
            </a:pPr>
            <a:endParaRPr lang="en-US" sz="2800" dirty="0"/>
          </a:p>
          <a:p>
            <a:pPr marL="0" indent="0">
              <a:buNone/>
            </a:pP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8405"/>
            <a:ext cx="9144000" cy="6121190"/>
          </a:xfrm>
          <a:prstGeom prst="rect">
            <a:avLst/>
          </a:prstGeom>
        </p:spPr>
      </p:pic>
    </p:spTree>
    <p:extLst>
      <p:ext uri="{BB962C8B-B14F-4D97-AF65-F5344CB8AC3E}">
        <p14:creationId xmlns:p14="http://schemas.microsoft.com/office/powerpoint/2010/main" val="25241379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8405"/>
            <a:ext cx="9144000" cy="6121190"/>
          </a:xfrm>
          <a:prstGeom prst="rect">
            <a:avLst/>
          </a:prstGeom>
        </p:spPr>
      </p:pic>
    </p:spTree>
    <p:extLst>
      <p:ext uri="{BB962C8B-B14F-4D97-AF65-F5344CB8AC3E}">
        <p14:creationId xmlns:p14="http://schemas.microsoft.com/office/powerpoint/2010/main" val="2083682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8405"/>
            <a:ext cx="9144000" cy="6121190"/>
          </a:xfrm>
          <a:prstGeom prst="rect">
            <a:avLst/>
          </a:prstGeom>
        </p:spPr>
      </p:pic>
    </p:spTree>
    <p:extLst>
      <p:ext uri="{BB962C8B-B14F-4D97-AF65-F5344CB8AC3E}">
        <p14:creationId xmlns:p14="http://schemas.microsoft.com/office/powerpoint/2010/main" val="17836110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629400"/>
          </a:xfrm>
        </p:spPr>
        <p:txBody>
          <a:bodyPr>
            <a:normAutofit/>
          </a:bodyPr>
          <a:lstStyle/>
          <a:p>
            <a:pPr marL="514350" lvl="0" indent="-514350">
              <a:buFont typeface="+mj-lt"/>
              <a:buAutoNum type="arabicPeriod"/>
            </a:pPr>
            <a:endParaRPr lang="en-US" sz="2800" dirty="0"/>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8405"/>
            <a:ext cx="9144000" cy="6121190"/>
          </a:xfrm>
          <a:prstGeom prst="rect">
            <a:avLst/>
          </a:prstGeom>
        </p:spPr>
      </p:pic>
    </p:spTree>
    <p:extLst>
      <p:ext uri="{BB962C8B-B14F-4D97-AF65-F5344CB8AC3E}">
        <p14:creationId xmlns:p14="http://schemas.microsoft.com/office/powerpoint/2010/main" val="15544841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4590893"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1515" y="0"/>
            <a:ext cx="5120078" cy="6858000"/>
          </a:xfrm>
          <a:prstGeom prst="rect">
            <a:avLst/>
          </a:prstGeom>
        </p:spPr>
      </p:pic>
    </p:spTree>
    <p:extLst>
      <p:ext uri="{BB962C8B-B14F-4D97-AF65-F5344CB8AC3E}">
        <p14:creationId xmlns:p14="http://schemas.microsoft.com/office/powerpoint/2010/main" val="15123713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3107" y="0"/>
            <a:ext cx="4590893" cy="6858000"/>
          </a:xfrm>
          <a:prstGeom prst="rect">
            <a:avLst/>
          </a:prstGeom>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85" y="0"/>
            <a:ext cx="45910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86051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29915648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229600" cy="4876800"/>
          </a:xfrm>
        </p:spPr>
        <p:txBody>
          <a:bodyPr>
            <a:normAutofit/>
          </a:bodyPr>
          <a:lstStyle/>
          <a:p>
            <a:r>
              <a:rPr lang="en-US" sz="8000" dirty="0">
                <a:solidFill>
                  <a:schemeClr val="accent3">
                    <a:lumMod val="75000"/>
                  </a:schemeClr>
                </a:solidFill>
              </a:rPr>
              <a:t>Community </a:t>
            </a:r>
            <a:r>
              <a:rPr lang="en-US" sz="8000" dirty="0" smtClean="0">
                <a:solidFill>
                  <a:schemeClr val="accent3">
                    <a:lumMod val="75000"/>
                  </a:schemeClr>
                </a:solidFill>
              </a:rPr>
              <a:t>Projects</a:t>
            </a:r>
            <a:endParaRPr lang="en-US" sz="8000" dirty="0">
              <a:solidFill>
                <a:schemeClr val="accent3">
                  <a:lumMod val="75000"/>
                </a:schemeClr>
              </a:solidFill>
            </a:endParaRPr>
          </a:p>
        </p:txBody>
      </p:sp>
    </p:spTree>
    <p:extLst>
      <p:ext uri="{BB962C8B-B14F-4D97-AF65-F5344CB8AC3E}">
        <p14:creationId xmlns:p14="http://schemas.microsoft.com/office/powerpoint/2010/main" val="14324657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8405"/>
            <a:ext cx="9144000" cy="6121190"/>
          </a:xfrm>
          <a:prstGeom prst="rect">
            <a:avLst/>
          </a:prstGeom>
        </p:spPr>
      </p:pic>
    </p:spTree>
    <p:extLst>
      <p:ext uri="{BB962C8B-B14F-4D97-AF65-F5344CB8AC3E}">
        <p14:creationId xmlns:p14="http://schemas.microsoft.com/office/powerpoint/2010/main" val="13035891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27624868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8405"/>
            <a:ext cx="9144000" cy="6121190"/>
          </a:xfrm>
          <a:prstGeom prst="rect">
            <a:avLst/>
          </a:prstGeom>
        </p:spPr>
      </p:pic>
    </p:spTree>
    <p:extLst>
      <p:ext uri="{BB962C8B-B14F-4D97-AF65-F5344CB8AC3E}">
        <p14:creationId xmlns:p14="http://schemas.microsoft.com/office/powerpoint/2010/main" val="37102748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8405"/>
            <a:ext cx="9144000" cy="6121190"/>
          </a:xfrm>
          <a:prstGeom prst="rect">
            <a:avLst/>
          </a:prstGeom>
        </p:spPr>
      </p:pic>
    </p:spTree>
    <p:extLst>
      <p:ext uri="{BB962C8B-B14F-4D97-AF65-F5344CB8AC3E}">
        <p14:creationId xmlns:p14="http://schemas.microsoft.com/office/powerpoint/2010/main" val="9402102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76200"/>
            <a:ext cx="4419600" cy="6599936"/>
          </a:xfrm>
          <a:prstGeom prst="rect">
            <a:avLst/>
          </a:prstGeom>
        </p:spPr>
      </p:pic>
    </p:spTree>
    <p:extLst>
      <p:ext uri="{BB962C8B-B14F-4D97-AF65-F5344CB8AC3E}">
        <p14:creationId xmlns:p14="http://schemas.microsoft.com/office/powerpoint/2010/main" val="41448947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8405"/>
            <a:ext cx="9144000" cy="6121190"/>
          </a:xfrm>
          <a:prstGeom prst="rect">
            <a:avLst/>
          </a:prstGeom>
        </p:spPr>
      </p:pic>
    </p:spTree>
    <p:extLst>
      <p:ext uri="{BB962C8B-B14F-4D97-AF65-F5344CB8AC3E}">
        <p14:creationId xmlns:p14="http://schemas.microsoft.com/office/powerpoint/2010/main" val="6456476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Serendipalm</a:t>
            </a:r>
            <a:r>
              <a:rPr lang="en-US" dirty="0" smtClean="0"/>
              <a:t> </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sz="2800" dirty="0" smtClean="0"/>
              <a:t>Processing plant</a:t>
            </a:r>
          </a:p>
          <a:p>
            <a:pPr lvl="1"/>
            <a:r>
              <a:rPr lang="en-US" dirty="0" smtClean="0"/>
              <a:t>~200 workers</a:t>
            </a:r>
          </a:p>
          <a:p>
            <a:r>
              <a:rPr lang="en-US" sz="2800" dirty="0" smtClean="0"/>
              <a:t>Buy from 670+ families in region</a:t>
            </a:r>
          </a:p>
          <a:p>
            <a:pPr lvl="1"/>
            <a:r>
              <a:rPr lang="en-US" dirty="0" smtClean="0"/>
              <a:t>Pay fair price and organic premium</a:t>
            </a:r>
          </a:p>
          <a:p>
            <a:pPr lvl="1"/>
            <a:r>
              <a:rPr lang="en-US" dirty="0" smtClean="0"/>
              <a:t>Offer supports</a:t>
            </a:r>
          </a:p>
          <a:p>
            <a:pPr lvl="2"/>
            <a:r>
              <a:rPr lang="en-US" sz="2800" dirty="0" smtClean="0"/>
              <a:t>Agricultural inputs</a:t>
            </a:r>
          </a:p>
          <a:p>
            <a:pPr lvl="2"/>
            <a:r>
              <a:rPr lang="en-US" sz="2800" dirty="0" smtClean="0"/>
              <a:t>Training</a:t>
            </a:r>
          </a:p>
          <a:p>
            <a:pPr lvl="1"/>
            <a:r>
              <a:rPr lang="en-US" dirty="0" smtClean="0"/>
              <a:t>Largest local employer in region</a:t>
            </a:r>
          </a:p>
          <a:p>
            <a:pPr marL="457200" lvl="1" indent="0">
              <a:buNone/>
            </a:pPr>
            <a:r>
              <a:rPr lang="en-US" sz="1800" dirty="0">
                <a:solidFill>
                  <a:prstClr val="black"/>
                </a:solidFill>
              </a:rPr>
              <a:t>¤</a:t>
            </a:r>
          </a:p>
          <a:p>
            <a:pPr marL="457200" lvl="1" indent="0">
              <a:buNone/>
            </a:pPr>
            <a:endParaRPr lang="en-US" dirty="0" smtClean="0"/>
          </a:p>
          <a:p>
            <a:endParaRPr lang="en-US" dirty="0" smtClean="0"/>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1813" y="0"/>
            <a:ext cx="2262187"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823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629400"/>
          </a:xfrm>
        </p:spPr>
        <p:txBody>
          <a:bodyPr>
            <a:normAutofit/>
          </a:bodyPr>
          <a:lstStyle/>
          <a:p>
            <a:pPr marL="514350" lvl="0" indent="-514350">
              <a:buFont typeface="+mj-lt"/>
              <a:buAutoNum type="arabicPeriod"/>
            </a:pPr>
            <a:endParaRPr lang="en-US" sz="2800" dirty="0"/>
          </a:p>
          <a:p>
            <a:pPr marL="0" indent="0">
              <a:buNone/>
            </a:pP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8405"/>
            <a:ext cx="9144000" cy="6121190"/>
          </a:xfrm>
          <a:prstGeom prst="rect">
            <a:avLst/>
          </a:prstGeom>
        </p:spPr>
      </p:pic>
    </p:spTree>
    <p:extLst>
      <p:ext uri="{BB962C8B-B14F-4D97-AF65-F5344CB8AC3E}">
        <p14:creationId xmlns:p14="http://schemas.microsoft.com/office/powerpoint/2010/main" val="13161015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629400"/>
          </a:xfrm>
        </p:spPr>
        <p:txBody>
          <a:bodyPr>
            <a:normAutofit/>
          </a:bodyPr>
          <a:lstStyle/>
          <a:p>
            <a:pPr marL="514350" lvl="0" indent="-514350">
              <a:buFont typeface="+mj-lt"/>
              <a:buAutoNum type="arabicPeriod"/>
            </a:pPr>
            <a:endParaRPr lang="en-US" sz="2800" dirty="0"/>
          </a:p>
          <a:p>
            <a:pPr marL="0" indent="0">
              <a:buNone/>
            </a:pP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8405"/>
            <a:ext cx="9144000" cy="6121190"/>
          </a:xfrm>
          <a:prstGeom prst="rect">
            <a:avLst/>
          </a:prstGeom>
        </p:spPr>
      </p:pic>
    </p:spTree>
    <p:extLst>
      <p:ext uri="{BB962C8B-B14F-4D97-AF65-F5344CB8AC3E}">
        <p14:creationId xmlns:p14="http://schemas.microsoft.com/office/powerpoint/2010/main" val="18059100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228600"/>
            <a:ext cx="8686800" cy="6515100"/>
          </a:xfrm>
        </p:spPr>
      </p:pic>
    </p:spTree>
    <p:extLst>
      <p:ext uri="{BB962C8B-B14F-4D97-AF65-F5344CB8AC3E}">
        <p14:creationId xmlns:p14="http://schemas.microsoft.com/office/powerpoint/2010/main" val="1973805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8405"/>
            <a:ext cx="9144000" cy="6121190"/>
          </a:xfrm>
          <a:prstGeom prst="rect">
            <a:avLst/>
          </a:prstGeom>
        </p:spPr>
      </p:pic>
    </p:spTree>
    <p:extLst>
      <p:ext uri="{BB962C8B-B14F-4D97-AF65-F5344CB8AC3E}">
        <p14:creationId xmlns:p14="http://schemas.microsoft.com/office/powerpoint/2010/main" val="27257117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TotalTime>
  <Words>77</Words>
  <Application>Microsoft Office PowerPoint</Application>
  <PresentationFormat>On-screen Show (4:3)</PresentationFormat>
  <Paragraphs>21</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Serendipalm </vt:lpstr>
      <vt:lpstr>PowerPoint Presentation</vt:lpstr>
      <vt:lpstr>PowerPoint Presentation</vt:lpstr>
      <vt:lpstr>PowerPoint Presentation</vt:lpstr>
      <vt:lpstr>Serendipalm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Promotes Sustainability</vt:lpstr>
      <vt:lpstr>PowerPoint Presentation</vt:lpstr>
      <vt:lpstr>PowerPoint Presentation</vt:lpstr>
      <vt:lpstr>PowerPoint Presentation</vt:lpstr>
      <vt:lpstr>PowerPoint Presentation</vt:lpstr>
      <vt:lpstr>PowerPoint Presentation</vt:lpstr>
      <vt:lpstr>PowerPoint Presentation</vt:lpstr>
      <vt:lpstr>Community Projects</vt:lpstr>
      <vt:lpstr>PowerPoint Presentation</vt:lpstr>
      <vt:lpstr>PowerPoint Presentation</vt:lpstr>
      <vt:lpstr>PowerPoint Presentation</vt:lpstr>
      <vt:lpstr>PowerPoint Presentation</vt:lpstr>
    </vt:vector>
  </TitlesOfParts>
  <Company>Northern Kentucky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 as to the strength of body, the weakest has strength enough to kill the strongest, either by secret machination or by confederacy with others that are in the same danger with himself.”</dc:title>
  <dc:creator>Administrator</dc:creator>
  <cp:lastModifiedBy>Administrator</cp:lastModifiedBy>
  <cp:revision>37</cp:revision>
  <dcterms:created xsi:type="dcterms:W3CDTF">2015-01-21T21:11:42Z</dcterms:created>
  <dcterms:modified xsi:type="dcterms:W3CDTF">2017-02-26T21:06:34Z</dcterms:modified>
</cp:coreProperties>
</file>