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9" r:id="rId5"/>
    <p:sldId id="287" r:id="rId6"/>
    <p:sldId id="276" r:id="rId7"/>
    <p:sldId id="282" r:id="rId8"/>
    <p:sldId id="286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11E3DCD-6295-440A-9E62-05840DDF5A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bbc.co.uk/2/hi/in_depth/business/2009/g20/7897719.s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charts.com/visited_countri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The Basics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Key Economic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15000"/>
          </a:xfrm>
        </p:spPr>
        <p:txBody>
          <a:bodyPr>
            <a:noAutofit/>
          </a:bodyPr>
          <a:lstStyle/>
          <a:p>
            <a:pPr marL="347663" indent="-347663"/>
            <a:r>
              <a:rPr lang="en-US" sz="2800" dirty="0" smtClean="0"/>
              <a:t>States = countries</a:t>
            </a:r>
            <a:endParaRPr lang="en-US" sz="2800" dirty="0"/>
          </a:p>
          <a:p>
            <a:pPr marL="347663" indent="-347663"/>
            <a:r>
              <a:rPr lang="en-US" sz="2800" dirty="0" smtClean="0"/>
              <a:t>Multinational corporations (MNCs)</a:t>
            </a:r>
          </a:p>
          <a:p>
            <a:pPr marL="347663" indent="-347663"/>
            <a:r>
              <a:rPr lang="en-US" sz="2800" dirty="0"/>
              <a:t>P</a:t>
            </a:r>
            <a:r>
              <a:rPr lang="en-US" sz="2800" dirty="0" smtClean="0"/>
              <a:t>rominent individuals</a:t>
            </a:r>
          </a:p>
          <a:p>
            <a:pPr marL="347663" indent="-347663"/>
            <a:r>
              <a:rPr lang="en-US" sz="2800" dirty="0" smtClean="0">
                <a:sym typeface="Wingdings" pitchFamily="2" charset="2"/>
              </a:rPr>
              <a:t>Int’l coalitions</a:t>
            </a:r>
            <a:endParaRPr lang="en-US" sz="2800" dirty="0">
              <a:sym typeface="Wingdings" pitchFamily="2" charset="2"/>
            </a:endParaRPr>
          </a:p>
          <a:p>
            <a:pPr marL="914400" lvl="3" indent="-274638"/>
            <a:r>
              <a:rPr lang="en-US" sz="2600" dirty="0" smtClean="0">
                <a:sym typeface="Wingdings" pitchFamily="2" charset="2"/>
              </a:rPr>
              <a:t>USMCA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fka</a:t>
            </a:r>
            <a:r>
              <a:rPr lang="en-US" dirty="0" smtClean="0">
                <a:sym typeface="Wingdings" pitchFamily="2" charset="2"/>
              </a:rPr>
              <a:t> NAFTA)</a:t>
            </a:r>
            <a:r>
              <a:rPr lang="en-US" sz="2600" dirty="0" smtClean="0">
                <a:sym typeface="Wingdings" pitchFamily="2" charset="2"/>
              </a:rPr>
              <a:t>; CPTPP </a:t>
            </a:r>
            <a:r>
              <a:rPr lang="en-US" sz="700" dirty="0" smtClean="0">
                <a:sym typeface="Wingdings" pitchFamily="2" charset="2"/>
              </a:rPr>
              <a:t>(</a:t>
            </a:r>
            <a:r>
              <a:rPr lang="en-US" sz="700" dirty="0"/>
              <a:t>Comprehensive and Progressive Agreement for Trans-Pacific </a:t>
            </a:r>
            <a:r>
              <a:rPr lang="en-US" sz="700" dirty="0" smtClean="0"/>
              <a:t>Partnership)</a:t>
            </a:r>
            <a:endParaRPr lang="en-US" sz="1800" dirty="0" smtClean="0">
              <a:sym typeface="Wingdings" pitchFamily="2" charset="2"/>
              <a:hlinkClick r:id="rId2"/>
            </a:endParaRPr>
          </a:p>
          <a:p>
            <a:pPr marL="914400" lvl="3" indent="-274638"/>
            <a:r>
              <a:rPr lang="en-US" sz="2800" dirty="0" smtClean="0">
                <a:sym typeface="Wingdings" pitchFamily="2" charset="2"/>
                <a:hlinkClick r:id="rId2"/>
              </a:rPr>
              <a:t>G20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sym typeface="Wingdings" pitchFamily="2" charset="2"/>
              </a:rPr>
              <a:t>(‘rich’ + emerging= 85% wealth)</a:t>
            </a:r>
          </a:p>
          <a:p>
            <a:r>
              <a:rPr lang="en-US" sz="2800" dirty="0"/>
              <a:t>Intergovernmental Organizations (IGOs)</a:t>
            </a:r>
          </a:p>
          <a:p>
            <a:pPr marL="1154430" lvl="3" indent="-514350"/>
            <a:r>
              <a:rPr lang="en-US" sz="2600" dirty="0"/>
              <a:t>IMF, </a:t>
            </a:r>
            <a:r>
              <a:rPr lang="en-US" sz="2600" dirty="0">
                <a:sym typeface="Wingdings" pitchFamily="2" charset="2"/>
              </a:rPr>
              <a:t>WTO, EU, </a:t>
            </a:r>
            <a:r>
              <a:rPr lang="en-US" sz="2600" dirty="0"/>
              <a:t>WB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800" dirty="0"/>
              <a:t>Nongovernmental Organizations </a:t>
            </a:r>
            <a:r>
              <a:rPr lang="en-US" dirty="0"/>
              <a:t>(NGOs)</a:t>
            </a:r>
          </a:p>
          <a:p>
            <a:pPr lvl="1"/>
            <a:r>
              <a:rPr lang="en-US" dirty="0" smtClean="0"/>
              <a:t>Global</a:t>
            </a:r>
            <a:r>
              <a:rPr lang="en-US" dirty="0"/>
              <a:t> </a:t>
            </a:r>
            <a:r>
              <a:rPr lang="en-US" dirty="0" smtClean="0"/>
              <a:t>to local</a:t>
            </a:r>
            <a:endParaRPr lang="en-US" dirty="0"/>
          </a:p>
          <a:p>
            <a:pPr lvl="1"/>
            <a:r>
              <a:rPr lang="en-US" dirty="0"/>
              <a:t>Aid, policy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development</a:t>
            </a:r>
            <a:r>
              <a:rPr lang="en-US" dirty="0" smtClean="0">
                <a:solidFill>
                  <a:prstClr val="white"/>
                </a:solidFill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z="1800" dirty="0" smtClean="0"/>
              <a:t>¤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Global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3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Global North</a:t>
            </a:r>
          </a:p>
          <a:p>
            <a:r>
              <a:rPr lang="en-US" sz="2800" dirty="0" smtClean="0"/>
              <a:t>Advanced Industrialized Countries</a:t>
            </a:r>
          </a:p>
          <a:p>
            <a:r>
              <a:rPr lang="en-US" sz="2800" dirty="0" smtClean="0"/>
              <a:t> 32 countries</a:t>
            </a:r>
            <a:endParaRPr lang="en-US" dirty="0" smtClean="0"/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4"/>
            <a:ext cx="8229600" cy="923544"/>
          </a:xfrm>
        </p:spPr>
        <p:txBody>
          <a:bodyPr/>
          <a:lstStyle/>
          <a:p>
            <a:pPr algn="ctr"/>
            <a:r>
              <a:rPr lang="en-US" dirty="0" smtClean="0"/>
              <a:t>GN Countries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3"/>
          <a:stretch/>
        </p:blipFill>
        <p:spPr bwMode="auto">
          <a:xfrm>
            <a:off x="86164" y="1285367"/>
            <a:ext cx="8955087" cy="55726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048500" y="4648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Global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3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Global North</a:t>
            </a:r>
          </a:p>
          <a:p>
            <a:r>
              <a:rPr lang="en-US" sz="2800" dirty="0" smtClean="0"/>
              <a:t>Advanced Industrialized Countries</a:t>
            </a:r>
          </a:p>
          <a:p>
            <a:r>
              <a:rPr lang="en-US" sz="2800" dirty="0" smtClean="0"/>
              <a:t> 32 countries</a:t>
            </a:r>
          </a:p>
          <a:p>
            <a:endParaRPr lang="en-US" sz="2600" dirty="0" smtClean="0"/>
          </a:p>
          <a:p>
            <a:pPr>
              <a:buNone/>
            </a:pPr>
            <a:r>
              <a:rPr lang="en-US" sz="3000" dirty="0" smtClean="0"/>
              <a:t>Global South</a:t>
            </a:r>
          </a:p>
          <a:p>
            <a:r>
              <a:rPr lang="en-US" sz="2800" dirty="0" smtClean="0"/>
              <a:t>162 countries </a:t>
            </a:r>
            <a:r>
              <a:rPr lang="en-US" sz="2400" dirty="0" smtClean="0"/>
              <a:t>(=83%)</a:t>
            </a:r>
          </a:p>
          <a:p>
            <a:r>
              <a:rPr lang="en-US" sz="2800" dirty="0"/>
              <a:t>Generic = ‘developing’ </a:t>
            </a:r>
          </a:p>
          <a:p>
            <a:pPr lvl="1"/>
            <a:r>
              <a:rPr lang="en-US" sz="2200" dirty="0" smtClean="0"/>
              <a:t>Dev. </a:t>
            </a:r>
            <a:r>
              <a:rPr lang="en-US" sz="2200" dirty="0"/>
              <a:t>l</a:t>
            </a:r>
            <a:r>
              <a:rPr lang="en-US" sz="2200" dirty="0" smtClean="0"/>
              <a:t>evels vary</a:t>
            </a:r>
          </a:p>
          <a:p>
            <a:pPr marL="411480" lvl="1" indent="0">
              <a:buNone/>
            </a:pPr>
            <a:r>
              <a:rPr lang="en-US" sz="1800" dirty="0" smtClean="0"/>
              <a:t>¤</a:t>
            </a:r>
            <a:endParaRPr lang="en-US" sz="1800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9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Emerging Economies (EEs)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689848" cy="479755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Upper end of GS</a:t>
            </a:r>
          </a:p>
          <a:p>
            <a:pPr lvl="1"/>
            <a:r>
              <a:rPr lang="en-US" dirty="0" smtClean="0"/>
              <a:t>Majority </a:t>
            </a:r>
            <a:r>
              <a:rPr lang="en-US" dirty="0" smtClean="0">
                <a:solidFill>
                  <a:schemeClr val="tx1"/>
                </a:solidFill>
              </a:rPr>
              <a:t>&gt;$10/day</a:t>
            </a:r>
            <a:endParaRPr lang="en-US" sz="3100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752600"/>
            <a:ext cx="9144000" cy="5029200"/>
            <a:chOff x="106757836" y="107033550"/>
            <a:chExt cx="6995160" cy="398829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7836" y="107033550"/>
              <a:ext cx="6995160" cy="3988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0866238" y="108246863"/>
              <a:ext cx="523875" cy="531018"/>
            </a:xfrm>
            <a:custGeom>
              <a:avLst/>
              <a:gdLst>
                <a:gd name="T0" fmla="*/ 314325 w 483394"/>
                <a:gd name="T1" fmla="*/ 266700 h 481012"/>
                <a:gd name="T2" fmla="*/ 302419 w 483394"/>
                <a:gd name="T3" fmla="*/ 245269 h 481012"/>
                <a:gd name="T4" fmla="*/ 290513 w 483394"/>
                <a:gd name="T5" fmla="*/ 214312 h 481012"/>
                <a:gd name="T6" fmla="*/ 276225 w 483394"/>
                <a:gd name="T7" fmla="*/ 207169 h 481012"/>
                <a:gd name="T8" fmla="*/ 254794 w 483394"/>
                <a:gd name="T9" fmla="*/ 192881 h 481012"/>
                <a:gd name="T10" fmla="*/ 242888 w 483394"/>
                <a:gd name="T11" fmla="*/ 180975 h 481012"/>
                <a:gd name="T12" fmla="*/ 245269 w 483394"/>
                <a:gd name="T13" fmla="*/ 164306 h 481012"/>
                <a:gd name="T14" fmla="*/ 240507 w 483394"/>
                <a:gd name="T15" fmla="*/ 123825 h 481012"/>
                <a:gd name="T16" fmla="*/ 214313 w 483394"/>
                <a:gd name="T17" fmla="*/ 73819 h 481012"/>
                <a:gd name="T18" fmla="*/ 207169 w 483394"/>
                <a:gd name="T19" fmla="*/ 59531 h 481012"/>
                <a:gd name="T20" fmla="*/ 192882 w 483394"/>
                <a:gd name="T21" fmla="*/ 26194 h 481012"/>
                <a:gd name="T22" fmla="*/ 176213 w 483394"/>
                <a:gd name="T23" fmla="*/ 14287 h 481012"/>
                <a:gd name="T24" fmla="*/ 154782 w 483394"/>
                <a:gd name="T25" fmla="*/ 4762 h 481012"/>
                <a:gd name="T26" fmla="*/ 85725 w 483394"/>
                <a:gd name="T27" fmla="*/ 4762 h 481012"/>
                <a:gd name="T28" fmla="*/ 61913 w 483394"/>
                <a:gd name="T29" fmla="*/ 9525 h 481012"/>
                <a:gd name="T30" fmla="*/ 40482 w 483394"/>
                <a:gd name="T31" fmla="*/ 23812 h 481012"/>
                <a:gd name="T32" fmla="*/ 28575 w 483394"/>
                <a:gd name="T33" fmla="*/ 35719 h 481012"/>
                <a:gd name="T34" fmla="*/ 19050 w 483394"/>
                <a:gd name="T35" fmla="*/ 50006 h 481012"/>
                <a:gd name="T36" fmla="*/ 11907 w 483394"/>
                <a:gd name="T37" fmla="*/ 71437 h 481012"/>
                <a:gd name="T38" fmla="*/ 4763 w 483394"/>
                <a:gd name="T39" fmla="*/ 121444 h 481012"/>
                <a:gd name="T40" fmla="*/ 2382 w 483394"/>
                <a:gd name="T41" fmla="*/ 185737 h 481012"/>
                <a:gd name="T42" fmla="*/ 14288 w 483394"/>
                <a:gd name="T43" fmla="*/ 207169 h 481012"/>
                <a:gd name="T44" fmla="*/ 30957 w 483394"/>
                <a:gd name="T45" fmla="*/ 235744 h 481012"/>
                <a:gd name="T46" fmla="*/ 45244 w 483394"/>
                <a:gd name="T47" fmla="*/ 266700 h 481012"/>
                <a:gd name="T48" fmla="*/ 61913 w 483394"/>
                <a:gd name="T49" fmla="*/ 283369 h 481012"/>
                <a:gd name="T50" fmla="*/ 92869 w 483394"/>
                <a:gd name="T51" fmla="*/ 319087 h 481012"/>
                <a:gd name="T52" fmla="*/ 111919 w 483394"/>
                <a:gd name="T53" fmla="*/ 335756 h 481012"/>
                <a:gd name="T54" fmla="*/ 121444 w 483394"/>
                <a:gd name="T55" fmla="*/ 350044 h 481012"/>
                <a:gd name="T56" fmla="*/ 135732 w 483394"/>
                <a:gd name="T57" fmla="*/ 392906 h 481012"/>
                <a:gd name="T58" fmla="*/ 145257 w 483394"/>
                <a:gd name="T59" fmla="*/ 414337 h 481012"/>
                <a:gd name="T60" fmla="*/ 152400 w 483394"/>
                <a:gd name="T61" fmla="*/ 435769 h 481012"/>
                <a:gd name="T62" fmla="*/ 161925 w 483394"/>
                <a:gd name="T63" fmla="*/ 459581 h 481012"/>
                <a:gd name="T64" fmla="*/ 166688 w 483394"/>
                <a:gd name="T65" fmla="*/ 476250 h 481012"/>
                <a:gd name="T66" fmla="*/ 180975 w 483394"/>
                <a:gd name="T67" fmla="*/ 478631 h 481012"/>
                <a:gd name="T68" fmla="*/ 209550 w 483394"/>
                <a:gd name="T69" fmla="*/ 469106 h 481012"/>
                <a:gd name="T70" fmla="*/ 228600 w 483394"/>
                <a:gd name="T71" fmla="*/ 461962 h 481012"/>
                <a:gd name="T72" fmla="*/ 252413 w 483394"/>
                <a:gd name="T73" fmla="*/ 445294 h 481012"/>
                <a:gd name="T74" fmla="*/ 271463 w 483394"/>
                <a:gd name="T75" fmla="*/ 431006 h 481012"/>
                <a:gd name="T76" fmla="*/ 326232 w 483394"/>
                <a:gd name="T77" fmla="*/ 426244 h 481012"/>
                <a:gd name="T78" fmla="*/ 342900 w 483394"/>
                <a:gd name="T79" fmla="*/ 433387 h 481012"/>
                <a:gd name="T80" fmla="*/ 364332 w 483394"/>
                <a:gd name="T81" fmla="*/ 440531 h 481012"/>
                <a:gd name="T82" fmla="*/ 409575 w 483394"/>
                <a:gd name="T83" fmla="*/ 431006 h 481012"/>
                <a:gd name="T84" fmla="*/ 433388 w 483394"/>
                <a:gd name="T85" fmla="*/ 419100 h 481012"/>
                <a:gd name="T86" fmla="*/ 450057 w 483394"/>
                <a:gd name="T87" fmla="*/ 409575 h 481012"/>
                <a:gd name="T88" fmla="*/ 457200 w 483394"/>
                <a:gd name="T89" fmla="*/ 385762 h 481012"/>
                <a:gd name="T90" fmla="*/ 461963 w 483394"/>
                <a:gd name="T91" fmla="*/ 366712 h 481012"/>
                <a:gd name="T92" fmla="*/ 469107 w 483394"/>
                <a:gd name="T93" fmla="*/ 340519 h 481012"/>
                <a:gd name="T94" fmla="*/ 483394 w 483394"/>
                <a:gd name="T95" fmla="*/ 321469 h 481012"/>
                <a:gd name="T96" fmla="*/ 471488 w 483394"/>
                <a:gd name="T97" fmla="*/ 292894 h 481012"/>
                <a:gd name="T98" fmla="*/ 454819 w 483394"/>
                <a:gd name="T99" fmla="*/ 278606 h 481012"/>
                <a:gd name="T100" fmla="*/ 428625 w 483394"/>
                <a:gd name="T101" fmla="*/ 259556 h 481012"/>
                <a:gd name="T102" fmla="*/ 409575 w 483394"/>
                <a:gd name="T103" fmla="*/ 252412 h 481012"/>
                <a:gd name="T104" fmla="*/ 421482 w 483394"/>
                <a:gd name="T105" fmla="*/ 326231 h 48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3394" h="481012">
                  <a:moveTo>
                    <a:pt x="319088" y="276225"/>
                  </a:moveTo>
                  <a:cubicBezTo>
                    <a:pt x="317500" y="273050"/>
                    <a:pt x="316086" y="269782"/>
                    <a:pt x="314325" y="266700"/>
                  </a:cubicBezTo>
                  <a:cubicBezTo>
                    <a:pt x="312905" y="264215"/>
                    <a:pt x="310843" y="262116"/>
                    <a:pt x="309563" y="259556"/>
                  </a:cubicBezTo>
                  <a:cubicBezTo>
                    <a:pt x="299712" y="239852"/>
                    <a:pt x="316059" y="265725"/>
                    <a:pt x="302419" y="245269"/>
                  </a:cubicBezTo>
                  <a:cubicBezTo>
                    <a:pt x="301087" y="239942"/>
                    <a:pt x="297595" y="224937"/>
                    <a:pt x="295275" y="221456"/>
                  </a:cubicBezTo>
                  <a:cubicBezTo>
                    <a:pt x="293688" y="219075"/>
                    <a:pt x="292748" y="216100"/>
                    <a:pt x="290513" y="214312"/>
                  </a:cubicBezTo>
                  <a:cubicBezTo>
                    <a:pt x="288553" y="212744"/>
                    <a:pt x="285614" y="213053"/>
                    <a:pt x="283369" y="211931"/>
                  </a:cubicBezTo>
                  <a:cubicBezTo>
                    <a:pt x="280809" y="210651"/>
                    <a:pt x="278710" y="208589"/>
                    <a:pt x="276225" y="207169"/>
                  </a:cubicBezTo>
                  <a:cubicBezTo>
                    <a:pt x="273143" y="205408"/>
                    <a:pt x="269875" y="203994"/>
                    <a:pt x="266700" y="202406"/>
                  </a:cubicBezTo>
                  <a:cubicBezTo>
                    <a:pt x="253053" y="181933"/>
                    <a:pt x="271225" y="206026"/>
                    <a:pt x="254794" y="192881"/>
                  </a:cubicBezTo>
                  <a:cubicBezTo>
                    <a:pt x="252559" y="191093"/>
                    <a:pt x="252056" y="187761"/>
                    <a:pt x="250032" y="185737"/>
                  </a:cubicBezTo>
                  <a:cubicBezTo>
                    <a:pt x="248008" y="183713"/>
                    <a:pt x="245269" y="182562"/>
                    <a:pt x="242888" y="180975"/>
                  </a:cubicBezTo>
                  <a:cubicBezTo>
                    <a:pt x="242094" y="178594"/>
                    <a:pt x="240152" y="176316"/>
                    <a:pt x="240507" y="173831"/>
                  </a:cubicBezTo>
                  <a:cubicBezTo>
                    <a:pt x="241009" y="170317"/>
                    <a:pt x="243871" y="167569"/>
                    <a:pt x="245269" y="164306"/>
                  </a:cubicBezTo>
                  <a:cubicBezTo>
                    <a:pt x="246258" y="161999"/>
                    <a:pt x="246856" y="159543"/>
                    <a:pt x="247650" y="157162"/>
                  </a:cubicBezTo>
                  <a:cubicBezTo>
                    <a:pt x="246643" y="149102"/>
                    <a:pt x="245727" y="131655"/>
                    <a:pt x="240507" y="123825"/>
                  </a:cubicBezTo>
                  <a:cubicBezTo>
                    <a:pt x="228199" y="105362"/>
                    <a:pt x="232791" y="114965"/>
                    <a:pt x="226219" y="95250"/>
                  </a:cubicBezTo>
                  <a:cubicBezTo>
                    <a:pt x="222027" y="82674"/>
                    <a:pt x="225234" y="90199"/>
                    <a:pt x="214313" y="73819"/>
                  </a:cubicBezTo>
                  <a:cubicBezTo>
                    <a:pt x="212725" y="71438"/>
                    <a:pt x="209550" y="66675"/>
                    <a:pt x="209550" y="66675"/>
                  </a:cubicBezTo>
                  <a:cubicBezTo>
                    <a:pt x="208756" y="64294"/>
                    <a:pt x="207551" y="62012"/>
                    <a:pt x="207169" y="59531"/>
                  </a:cubicBezTo>
                  <a:cubicBezTo>
                    <a:pt x="206010" y="51999"/>
                    <a:pt x="208672" y="35493"/>
                    <a:pt x="200025" y="28575"/>
                  </a:cubicBezTo>
                  <a:cubicBezTo>
                    <a:pt x="198065" y="27007"/>
                    <a:pt x="195189" y="27183"/>
                    <a:pt x="192882" y="26194"/>
                  </a:cubicBezTo>
                  <a:cubicBezTo>
                    <a:pt x="189619" y="24796"/>
                    <a:pt x="186246" y="23494"/>
                    <a:pt x="183357" y="21431"/>
                  </a:cubicBezTo>
                  <a:cubicBezTo>
                    <a:pt x="180617" y="19473"/>
                    <a:pt x="179157" y="15922"/>
                    <a:pt x="176213" y="14287"/>
                  </a:cubicBezTo>
                  <a:cubicBezTo>
                    <a:pt x="171824" y="11849"/>
                    <a:pt x="161925" y="9525"/>
                    <a:pt x="161925" y="9525"/>
                  </a:cubicBezTo>
                  <a:cubicBezTo>
                    <a:pt x="159544" y="7937"/>
                    <a:pt x="157342" y="6042"/>
                    <a:pt x="154782" y="4762"/>
                  </a:cubicBezTo>
                  <a:cubicBezTo>
                    <a:pt x="148134" y="1438"/>
                    <a:pt x="137107" y="877"/>
                    <a:pt x="130969" y="0"/>
                  </a:cubicBezTo>
                  <a:cubicBezTo>
                    <a:pt x="127163" y="381"/>
                    <a:pt x="90613" y="3947"/>
                    <a:pt x="85725" y="4762"/>
                  </a:cubicBezTo>
                  <a:cubicBezTo>
                    <a:pt x="83249" y="5175"/>
                    <a:pt x="81043" y="6652"/>
                    <a:pt x="78582" y="7144"/>
                  </a:cubicBezTo>
                  <a:cubicBezTo>
                    <a:pt x="73078" y="8245"/>
                    <a:pt x="67469" y="8731"/>
                    <a:pt x="61913" y="9525"/>
                  </a:cubicBezTo>
                  <a:cubicBezTo>
                    <a:pt x="57150" y="12700"/>
                    <a:pt x="52388" y="15875"/>
                    <a:pt x="47625" y="19050"/>
                  </a:cubicBezTo>
                  <a:cubicBezTo>
                    <a:pt x="45244" y="20637"/>
                    <a:pt x="40482" y="23812"/>
                    <a:pt x="40482" y="23812"/>
                  </a:cubicBezTo>
                  <a:cubicBezTo>
                    <a:pt x="38894" y="26193"/>
                    <a:pt x="37743" y="28932"/>
                    <a:pt x="35719" y="30956"/>
                  </a:cubicBezTo>
                  <a:cubicBezTo>
                    <a:pt x="33695" y="32980"/>
                    <a:pt x="30363" y="33484"/>
                    <a:pt x="28575" y="35719"/>
                  </a:cubicBezTo>
                  <a:cubicBezTo>
                    <a:pt x="27007" y="37679"/>
                    <a:pt x="27586" y="40774"/>
                    <a:pt x="26194" y="42862"/>
                  </a:cubicBezTo>
                  <a:cubicBezTo>
                    <a:pt x="24326" y="45664"/>
                    <a:pt x="21431" y="47625"/>
                    <a:pt x="19050" y="50006"/>
                  </a:cubicBezTo>
                  <a:cubicBezTo>
                    <a:pt x="17463" y="54769"/>
                    <a:pt x="15875" y="59531"/>
                    <a:pt x="14288" y="64294"/>
                  </a:cubicBezTo>
                  <a:cubicBezTo>
                    <a:pt x="13494" y="66675"/>
                    <a:pt x="12516" y="69002"/>
                    <a:pt x="11907" y="71437"/>
                  </a:cubicBezTo>
                  <a:cubicBezTo>
                    <a:pt x="10319" y="77787"/>
                    <a:pt x="7144" y="90487"/>
                    <a:pt x="7144" y="90487"/>
                  </a:cubicBezTo>
                  <a:cubicBezTo>
                    <a:pt x="6350" y="100806"/>
                    <a:pt x="5793" y="111146"/>
                    <a:pt x="4763" y="121444"/>
                  </a:cubicBezTo>
                  <a:cubicBezTo>
                    <a:pt x="3581" y="133263"/>
                    <a:pt x="2205" y="138995"/>
                    <a:pt x="0" y="150019"/>
                  </a:cubicBezTo>
                  <a:cubicBezTo>
                    <a:pt x="794" y="161925"/>
                    <a:pt x="1064" y="173878"/>
                    <a:pt x="2382" y="185737"/>
                  </a:cubicBezTo>
                  <a:cubicBezTo>
                    <a:pt x="2659" y="188232"/>
                    <a:pt x="3544" y="190687"/>
                    <a:pt x="4763" y="192881"/>
                  </a:cubicBezTo>
                  <a:cubicBezTo>
                    <a:pt x="7543" y="197885"/>
                    <a:pt x="14288" y="207169"/>
                    <a:pt x="14288" y="207169"/>
                  </a:cubicBezTo>
                  <a:cubicBezTo>
                    <a:pt x="18479" y="219742"/>
                    <a:pt x="15277" y="212225"/>
                    <a:pt x="26194" y="228600"/>
                  </a:cubicBezTo>
                  <a:cubicBezTo>
                    <a:pt x="27782" y="230981"/>
                    <a:pt x="30957" y="235744"/>
                    <a:pt x="30957" y="235744"/>
                  </a:cubicBezTo>
                  <a:cubicBezTo>
                    <a:pt x="36940" y="253694"/>
                    <a:pt x="28870" y="231571"/>
                    <a:pt x="38100" y="250031"/>
                  </a:cubicBezTo>
                  <a:cubicBezTo>
                    <a:pt x="41820" y="257470"/>
                    <a:pt x="39056" y="259274"/>
                    <a:pt x="45244" y="266700"/>
                  </a:cubicBezTo>
                  <a:cubicBezTo>
                    <a:pt x="47076" y="268899"/>
                    <a:pt x="50007" y="269875"/>
                    <a:pt x="52388" y="271462"/>
                  </a:cubicBezTo>
                  <a:cubicBezTo>
                    <a:pt x="56526" y="283878"/>
                    <a:pt x="51709" y="274299"/>
                    <a:pt x="61913" y="283369"/>
                  </a:cubicBezTo>
                  <a:cubicBezTo>
                    <a:pt x="66947" y="287843"/>
                    <a:pt x="76200" y="297656"/>
                    <a:pt x="76200" y="297656"/>
                  </a:cubicBezTo>
                  <a:cubicBezTo>
                    <a:pt x="80712" y="311189"/>
                    <a:pt x="76807" y="303025"/>
                    <a:pt x="92869" y="319087"/>
                  </a:cubicBezTo>
                  <a:cubicBezTo>
                    <a:pt x="96916" y="323134"/>
                    <a:pt x="107157" y="328612"/>
                    <a:pt x="107157" y="328612"/>
                  </a:cubicBezTo>
                  <a:cubicBezTo>
                    <a:pt x="108744" y="330993"/>
                    <a:pt x="109895" y="333732"/>
                    <a:pt x="111919" y="335756"/>
                  </a:cubicBezTo>
                  <a:cubicBezTo>
                    <a:pt x="113943" y="337780"/>
                    <a:pt x="117475" y="338138"/>
                    <a:pt x="119063" y="340519"/>
                  </a:cubicBezTo>
                  <a:cubicBezTo>
                    <a:pt x="120878" y="343242"/>
                    <a:pt x="120504" y="346909"/>
                    <a:pt x="121444" y="350044"/>
                  </a:cubicBezTo>
                  <a:cubicBezTo>
                    <a:pt x="122887" y="354852"/>
                    <a:pt x="124619" y="359569"/>
                    <a:pt x="126207" y="364331"/>
                  </a:cubicBezTo>
                  <a:cubicBezTo>
                    <a:pt x="129382" y="373856"/>
                    <a:pt x="132556" y="383381"/>
                    <a:pt x="135732" y="392906"/>
                  </a:cubicBezTo>
                  <a:cubicBezTo>
                    <a:pt x="136637" y="395621"/>
                    <a:pt x="139332" y="397435"/>
                    <a:pt x="140494" y="400050"/>
                  </a:cubicBezTo>
                  <a:cubicBezTo>
                    <a:pt x="142533" y="404637"/>
                    <a:pt x="143669" y="409575"/>
                    <a:pt x="145257" y="414337"/>
                  </a:cubicBezTo>
                  <a:cubicBezTo>
                    <a:pt x="146845" y="419100"/>
                    <a:pt x="148432" y="423862"/>
                    <a:pt x="150019" y="428625"/>
                  </a:cubicBezTo>
                  <a:cubicBezTo>
                    <a:pt x="150813" y="431006"/>
                    <a:pt x="151007" y="433681"/>
                    <a:pt x="152400" y="435769"/>
                  </a:cubicBezTo>
                  <a:cubicBezTo>
                    <a:pt x="153988" y="438150"/>
                    <a:pt x="155575" y="440531"/>
                    <a:pt x="157163" y="442912"/>
                  </a:cubicBezTo>
                  <a:cubicBezTo>
                    <a:pt x="162879" y="460061"/>
                    <a:pt x="155937" y="438624"/>
                    <a:pt x="161925" y="459581"/>
                  </a:cubicBezTo>
                  <a:cubicBezTo>
                    <a:pt x="162615" y="461995"/>
                    <a:pt x="163617" y="464311"/>
                    <a:pt x="164307" y="466725"/>
                  </a:cubicBezTo>
                  <a:cubicBezTo>
                    <a:pt x="165206" y="469872"/>
                    <a:pt x="164873" y="473527"/>
                    <a:pt x="166688" y="476250"/>
                  </a:cubicBezTo>
                  <a:cubicBezTo>
                    <a:pt x="168276" y="478631"/>
                    <a:pt x="171451" y="479425"/>
                    <a:pt x="173832" y="481012"/>
                  </a:cubicBezTo>
                  <a:cubicBezTo>
                    <a:pt x="176213" y="480218"/>
                    <a:pt x="178730" y="479753"/>
                    <a:pt x="180975" y="478631"/>
                  </a:cubicBezTo>
                  <a:cubicBezTo>
                    <a:pt x="183535" y="477351"/>
                    <a:pt x="185489" y="474996"/>
                    <a:pt x="188119" y="473869"/>
                  </a:cubicBezTo>
                  <a:cubicBezTo>
                    <a:pt x="191067" y="472606"/>
                    <a:pt x="207424" y="469531"/>
                    <a:pt x="209550" y="469106"/>
                  </a:cubicBezTo>
                  <a:cubicBezTo>
                    <a:pt x="212725" y="467519"/>
                    <a:pt x="215751" y="465590"/>
                    <a:pt x="219075" y="464344"/>
                  </a:cubicBezTo>
                  <a:cubicBezTo>
                    <a:pt x="222139" y="463195"/>
                    <a:pt x="225937" y="463864"/>
                    <a:pt x="228600" y="461962"/>
                  </a:cubicBezTo>
                  <a:cubicBezTo>
                    <a:pt x="249848" y="446784"/>
                    <a:pt x="221883" y="455902"/>
                    <a:pt x="245269" y="450056"/>
                  </a:cubicBezTo>
                  <a:cubicBezTo>
                    <a:pt x="247650" y="448469"/>
                    <a:pt x="250240" y="447156"/>
                    <a:pt x="252413" y="445294"/>
                  </a:cubicBezTo>
                  <a:cubicBezTo>
                    <a:pt x="255822" y="442372"/>
                    <a:pt x="258346" y="438463"/>
                    <a:pt x="261938" y="435769"/>
                  </a:cubicBezTo>
                  <a:cubicBezTo>
                    <a:pt x="264778" y="433639"/>
                    <a:pt x="268381" y="432767"/>
                    <a:pt x="271463" y="431006"/>
                  </a:cubicBezTo>
                  <a:cubicBezTo>
                    <a:pt x="284387" y="423621"/>
                    <a:pt x="272654" y="428229"/>
                    <a:pt x="285750" y="423862"/>
                  </a:cubicBezTo>
                  <a:cubicBezTo>
                    <a:pt x="299244" y="424656"/>
                    <a:pt x="312776" y="424962"/>
                    <a:pt x="326232" y="426244"/>
                  </a:cubicBezTo>
                  <a:cubicBezTo>
                    <a:pt x="329490" y="426554"/>
                    <a:pt x="332749" y="427336"/>
                    <a:pt x="335757" y="428625"/>
                  </a:cubicBezTo>
                  <a:cubicBezTo>
                    <a:pt x="338387" y="429752"/>
                    <a:pt x="340285" y="432225"/>
                    <a:pt x="342900" y="433387"/>
                  </a:cubicBezTo>
                  <a:cubicBezTo>
                    <a:pt x="347488" y="435426"/>
                    <a:pt x="352425" y="436562"/>
                    <a:pt x="357188" y="438150"/>
                  </a:cubicBezTo>
                  <a:cubicBezTo>
                    <a:pt x="359569" y="438944"/>
                    <a:pt x="364332" y="440531"/>
                    <a:pt x="364332" y="440531"/>
                  </a:cubicBezTo>
                  <a:cubicBezTo>
                    <a:pt x="377032" y="438944"/>
                    <a:pt x="389908" y="438406"/>
                    <a:pt x="402432" y="435769"/>
                  </a:cubicBezTo>
                  <a:cubicBezTo>
                    <a:pt x="405232" y="435179"/>
                    <a:pt x="406945" y="432133"/>
                    <a:pt x="409575" y="431006"/>
                  </a:cubicBezTo>
                  <a:cubicBezTo>
                    <a:pt x="412583" y="429717"/>
                    <a:pt x="415925" y="429419"/>
                    <a:pt x="419100" y="428625"/>
                  </a:cubicBezTo>
                  <a:cubicBezTo>
                    <a:pt x="423863" y="425450"/>
                    <a:pt x="428625" y="422275"/>
                    <a:pt x="433388" y="419100"/>
                  </a:cubicBezTo>
                  <a:cubicBezTo>
                    <a:pt x="436190" y="417232"/>
                    <a:pt x="437608" y="413627"/>
                    <a:pt x="440532" y="411956"/>
                  </a:cubicBezTo>
                  <a:cubicBezTo>
                    <a:pt x="443374" y="410332"/>
                    <a:pt x="446882" y="410369"/>
                    <a:pt x="450057" y="409575"/>
                  </a:cubicBezTo>
                  <a:cubicBezTo>
                    <a:pt x="451644" y="406400"/>
                    <a:pt x="453799" y="403450"/>
                    <a:pt x="454819" y="400050"/>
                  </a:cubicBezTo>
                  <a:cubicBezTo>
                    <a:pt x="456206" y="395425"/>
                    <a:pt x="456188" y="390483"/>
                    <a:pt x="457200" y="385762"/>
                  </a:cubicBezTo>
                  <a:cubicBezTo>
                    <a:pt x="458571" y="379362"/>
                    <a:pt x="460375" y="373062"/>
                    <a:pt x="461963" y="366712"/>
                  </a:cubicBezTo>
                  <a:lnTo>
                    <a:pt x="461963" y="366712"/>
                  </a:lnTo>
                  <a:cubicBezTo>
                    <a:pt x="463550" y="361950"/>
                    <a:pt x="465740" y="357347"/>
                    <a:pt x="466725" y="352425"/>
                  </a:cubicBezTo>
                  <a:cubicBezTo>
                    <a:pt x="467519" y="348456"/>
                    <a:pt x="468229" y="344470"/>
                    <a:pt x="469107" y="340519"/>
                  </a:cubicBezTo>
                  <a:cubicBezTo>
                    <a:pt x="470344" y="334955"/>
                    <a:pt x="471280" y="327826"/>
                    <a:pt x="476250" y="323850"/>
                  </a:cubicBezTo>
                  <a:cubicBezTo>
                    <a:pt x="478210" y="322282"/>
                    <a:pt x="481013" y="322263"/>
                    <a:pt x="483394" y="321469"/>
                  </a:cubicBezTo>
                  <a:cubicBezTo>
                    <a:pt x="482600" y="316706"/>
                    <a:pt x="482870" y="311638"/>
                    <a:pt x="481013" y="307181"/>
                  </a:cubicBezTo>
                  <a:cubicBezTo>
                    <a:pt x="478812" y="301898"/>
                    <a:pt x="471488" y="292894"/>
                    <a:pt x="471488" y="292894"/>
                  </a:cubicBezTo>
                  <a:cubicBezTo>
                    <a:pt x="470694" y="290513"/>
                    <a:pt x="470675" y="287710"/>
                    <a:pt x="469107" y="285750"/>
                  </a:cubicBezTo>
                  <a:cubicBezTo>
                    <a:pt x="465749" y="281553"/>
                    <a:pt x="459526" y="280175"/>
                    <a:pt x="454819" y="278606"/>
                  </a:cubicBezTo>
                  <a:cubicBezTo>
                    <a:pt x="453232" y="276225"/>
                    <a:pt x="452211" y="273347"/>
                    <a:pt x="450057" y="271462"/>
                  </a:cubicBezTo>
                  <a:cubicBezTo>
                    <a:pt x="439980" y="262644"/>
                    <a:pt x="438437" y="262826"/>
                    <a:pt x="428625" y="259556"/>
                  </a:cubicBezTo>
                  <a:cubicBezTo>
                    <a:pt x="427038" y="257175"/>
                    <a:pt x="426098" y="254200"/>
                    <a:pt x="423863" y="252412"/>
                  </a:cubicBezTo>
                  <a:cubicBezTo>
                    <a:pt x="419534" y="248949"/>
                    <a:pt x="413904" y="249526"/>
                    <a:pt x="409575" y="252412"/>
                  </a:cubicBezTo>
                  <a:cubicBezTo>
                    <a:pt x="408914" y="252852"/>
                    <a:pt x="409575" y="254000"/>
                    <a:pt x="409575" y="254794"/>
                  </a:cubicBezTo>
                  <a:lnTo>
                    <a:pt x="421482" y="326231"/>
                  </a:lnTo>
                  <a:lnTo>
                    <a:pt x="433388" y="276225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10932026" y="108551663"/>
              <a:ext cx="110424" cy="187547"/>
            </a:xfrm>
            <a:custGeom>
              <a:avLst/>
              <a:gdLst>
                <a:gd name="T0" fmla="*/ 887 w 110424"/>
                <a:gd name="T1" fmla="*/ 0 h 187547"/>
                <a:gd name="T2" fmla="*/ 19937 w 110424"/>
                <a:gd name="T3" fmla="*/ 28575 h 187547"/>
                <a:gd name="T4" fmla="*/ 24699 w 110424"/>
                <a:gd name="T5" fmla="*/ 47625 h 187547"/>
                <a:gd name="T6" fmla="*/ 29462 w 110424"/>
                <a:gd name="T7" fmla="*/ 61912 h 187547"/>
                <a:gd name="T8" fmla="*/ 38987 w 110424"/>
                <a:gd name="T9" fmla="*/ 95250 h 187547"/>
                <a:gd name="T10" fmla="*/ 48512 w 110424"/>
                <a:gd name="T11" fmla="*/ 109537 h 187547"/>
                <a:gd name="T12" fmla="*/ 62799 w 110424"/>
                <a:gd name="T13" fmla="*/ 152400 h 187547"/>
                <a:gd name="T14" fmla="*/ 91374 w 110424"/>
                <a:gd name="T15" fmla="*/ 171450 h 187547"/>
                <a:gd name="T16" fmla="*/ 100899 w 110424"/>
                <a:gd name="T17" fmla="*/ 185737 h 187547"/>
                <a:gd name="T18" fmla="*/ 105662 w 110424"/>
                <a:gd name="T19" fmla="*/ 166687 h 187547"/>
                <a:gd name="T20" fmla="*/ 110424 w 110424"/>
                <a:gd name="T21" fmla="*/ 133350 h 187547"/>
                <a:gd name="T22" fmla="*/ 100899 w 110424"/>
                <a:gd name="T23" fmla="*/ 71437 h 187547"/>
                <a:gd name="T24" fmla="*/ 67562 w 110424"/>
                <a:gd name="T25" fmla="*/ 33337 h 187547"/>
                <a:gd name="T26" fmla="*/ 48512 w 110424"/>
                <a:gd name="T27" fmla="*/ 28575 h 187547"/>
                <a:gd name="T28" fmla="*/ 34224 w 110424"/>
                <a:gd name="T29" fmla="*/ 19050 h 187547"/>
                <a:gd name="T30" fmla="*/ 887 w 110424"/>
                <a:gd name="T31" fmla="*/ 0 h 187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424" h="187547">
                  <a:moveTo>
                    <a:pt x="887" y="0"/>
                  </a:moveTo>
                  <a:cubicBezTo>
                    <a:pt x="7237" y="9525"/>
                    <a:pt x="13587" y="19050"/>
                    <a:pt x="19937" y="28575"/>
                  </a:cubicBezTo>
                  <a:cubicBezTo>
                    <a:pt x="23568" y="34021"/>
                    <a:pt x="22901" y="41331"/>
                    <a:pt x="24699" y="47625"/>
                  </a:cubicBezTo>
                  <a:cubicBezTo>
                    <a:pt x="26078" y="52452"/>
                    <a:pt x="28083" y="57085"/>
                    <a:pt x="29462" y="61912"/>
                  </a:cubicBezTo>
                  <a:cubicBezTo>
                    <a:pt x="31498" y="69039"/>
                    <a:pt x="35178" y="87633"/>
                    <a:pt x="38987" y="95250"/>
                  </a:cubicBezTo>
                  <a:cubicBezTo>
                    <a:pt x="41547" y="100369"/>
                    <a:pt x="45337" y="104775"/>
                    <a:pt x="48512" y="109537"/>
                  </a:cubicBezTo>
                  <a:cubicBezTo>
                    <a:pt x="53275" y="123825"/>
                    <a:pt x="58037" y="138112"/>
                    <a:pt x="62799" y="152400"/>
                  </a:cubicBezTo>
                  <a:cubicBezTo>
                    <a:pt x="66419" y="163260"/>
                    <a:pt x="91374" y="171450"/>
                    <a:pt x="91374" y="171450"/>
                  </a:cubicBezTo>
                  <a:cubicBezTo>
                    <a:pt x="94549" y="176212"/>
                    <a:pt x="95469" y="187547"/>
                    <a:pt x="100899" y="185737"/>
                  </a:cubicBezTo>
                  <a:cubicBezTo>
                    <a:pt x="107109" y="183667"/>
                    <a:pt x="104491" y="173127"/>
                    <a:pt x="105662" y="166687"/>
                  </a:cubicBezTo>
                  <a:cubicBezTo>
                    <a:pt x="107670" y="155643"/>
                    <a:pt x="108837" y="144462"/>
                    <a:pt x="110424" y="133350"/>
                  </a:cubicBezTo>
                  <a:cubicBezTo>
                    <a:pt x="110114" y="130563"/>
                    <a:pt x="106793" y="83224"/>
                    <a:pt x="100899" y="71437"/>
                  </a:cubicBezTo>
                  <a:cubicBezTo>
                    <a:pt x="92962" y="55564"/>
                    <a:pt x="84230" y="40480"/>
                    <a:pt x="67562" y="33337"/>
                  </a:cubicBezTo>
                  <a:cubicBezTo>
                    <a:pt x="61546" y="30759"/>
                    <a:pt x="54862" y="30162"/>
                    <a:pt x="48512" y="28575"/>
                  </a:cubicBezTo>
                  <a:cubicBezTo>
                    <a:pt x="43749" y="25400"/>
                    <a:pt x="39455" y="21375"/>
                    <a:pt x="34224" y="19050"/>
                  </a:cubicBezTo>
                  <a:cubicBezTo>
                    <a:pt x="0" y="3840"/>
                    <a:pt x="10945" y="20119"/>
                    <a:pt x="88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12516345" y="108545709"/>
              <a:ext cx="49701" cy="66675"/>
            </a:xfrm>
            <a:custGeom>
              <a:avLst/>
              <a:gdLst>
                <a:gd name="T0" fmla="*/ 38199 w 49701"/>
                <a:gd name="T1" fmla="*/ 0 h 66675"/>
                <a:gd name="T2" fmla="*/ 19149 w 49701"/>
                <a:gd name="T3" fmla="*/ 1191 h 66675"/>
                <a:gd name="T4" fmla="*/ 10814 w 49701"/>
                <a:gd name="T5" fmla="*/ 3572 h 66675"/>
                <a:gd name="T6" fmla="*/ 7243 w 49701"/>
                <a:gd name="T7" fmla="*/ 15479 h 66675"/>
                <a:gd name="T8" fmla="*/ 6052 w 49701"/>
                <a:gd name="T9" fmla="*/ 28575 h 66675"/>
                <a:gd name="T10" fmla="*/ 4861 w 49701"/>
                <a:gd name="T11" fmla="*/ 33338 h 66675"/>
                <a:gd name="T12" fmla="*/ 99 w 49701"/>
                <a:gd name="T13" fmla="*/ 40482 h 66675"/>
                <a:gd name="T14" fmla="*/ 1289 w 49701"/>
                <a:gd name="T15" fmla="*/ 53579 h 66675"/>
                <a:gd name="T16" fmla="*/ 4861 w 49701"/>
                <a:gd name="T17" fmla="*/ 55960 h 66675"/>
                <a:gd name="T18" fmla="*/ 10814 w 49701"/>
                <a:gd name="T19" fmla="*/ 59532 h 66675"/>
                <a:gd name="T20" fmla="*/ 16768 w 49701"/>
                <a:gd name="T21" fmla="*/ 64294 h 66675"/>
                <a:gd name="T22" fmla="*/ 23911 w 49701"/>
                <a:gd name="T23" fmla="*/ 66675 h 66675"/>
                <a:gd name="T24" fmla="*/ 27483 w 49701"/>
                <a:gd name="T25" fmla="*/ 65485 h 66675"/>
                <a:gd name="T26" fmla="*/ 32246 w 49701"/>
                <a:gd name="T27" fmla="*/ 64294 h 66675"/>
                <a:gd name="T28" fmla="*/ 34627 w 49701"/>
                <a:gd name="T29" fmla="*/ 59532 h 66675"/>
                <a:gd name="T30" fmla="*/ 37008 w 49701"/>
                <a:gd name="T31" fmla="*/ 55960 h 66675"/>
                <a:gd name="T32" fmla="*/ 39389 w 49701"/>
                <a:gd name="T33" fmla="*/ 48816 h 66675"/>
                <a:gd name="T34" fmla="*/ 40580 w 49701"/>
                <a:gd name="T35" fmla="*/ 45244 h 66675"/>
                <a:gd name="T36" fmla="*/ 41771 w 49701"/>
                <a:gd name="T37" fmla="*/ 41672 h 66675"/>
                <a:gd name="T38" fmla="*/ 39389 w 49701"/>
                <a:gd name="T39" fmla="*/ 39291 h 66675"/>
                <a:gd name="T40" fmla="*/ 39389 w 49701"/>
                <a:gd name="T41" fmla="*/ 28575 h 66675"/>
                <a:gd name="T42" fmla="*/ 46533 w 49701"/>
                <a:gd name="T43" fmla="*/ 25004 h 66675"/>
                <a:gd name="T44" fmla="*/ 46533 w 49701"/>
                <a:gd name="T45" fmla="*/ 5954 h 66675"/>
                <a:gd name="T46" fmla="*/ 42961 w 49701"/>
                <a:gd name="T47" fmla="*/ 4763 h 66675"/>
                <a:gd name="T48" fmla="*/ 38199 w 49701"/>
                <a:gd name="T49" fmla="*/ 3572 h 66675"/>
                <a:gd name="T50" fmla="*/ 38199 w 49701"/>
                <a:gd name="T51" fmla="*/ 0 h 6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701" h="66675">
                  <a:moveTo>
                    <a:pt x="38199" y="0"/>
                  </a:moveTo>
                  <a:cubicBezTo>
                    <a:pt x="31849" y="397"/>
                    <a:pt x="25480" y="558"/>
                    <a:pt x="19149" y="1191"/>
                  </a:cubicBezTo>
                  <a:cubicBezTo>
                    <a:pt x="17017" y="1404"/>
                    <a:pt x="12987" y="2848"/>
                    <a:pt x="10814" y="3572"/>
                  </a:cubicBezTo>
                  <a:cubicBezTo>
                    <a:pt x="7916" y="12269"/>
                    <a:pt x="9041" y="8281"/>
                    <a:pt x="7243" y="15479"/>
                  </a:cubicBezTo>
                  <a:cubicBezTo>
                    <a:pt x="6846" y="19844"/>
                    <a:pt x="6632" y="24230"/>
                    <a:pt x="6052" y="28575"/>
                  </a:cubicBezTo>
                  <a:cubicBezTo>
                    <a:pt x="5836" y="30197"/>
                    <a:pt x="5593" y="31874"/>
                    <a:pt x="4861" y="33338"/>
                  </a:cubicBezTo>
                  <a:cubicBezTo>
                    <a:pt x="3581" y="35898"/>
                    <a:pt x="99" y="40482"/>
                    <a:pt x="99" y="40482"/>
                  </a:cubicBezTo>
                  <a:cubicBezTo>
                    <a:pt x="496" y="44848"/>
                    <a:pt x="0" y="49389"/>
                    <a:pt x="1289" y="53579"/>
                  </a:cubicBezTo>
                  <a:cubicBezTo>
                    <a:pt x="1710" y="54947"/>
                    <a:pt x="3744" y="55066"/>
                    <a:pt x="4861" y="55960"/>
                  </a:cubicBezTo>
                  <a:cubicBezTo>
                    <a:pt x="9531" y="59695"/>
                    <a:pt x="4612" y="57464"/>
                    <a:pt x="10814" y="59532"/>
                  </a:cubicBezTo>
                  <a:cubicBezTo>
                    <a:pt x="12793" y="61511"/>
                    <a:pt x="14065" y="63093"/>
                    <a:pt x="16768" y="64294"/>
                  </a:cubicBezTo>
                  <a:cubicBezTo>
                    <a:pt x="19061" y="65313"/>
                    <a:pt x="23911" y="66675"/>
                    <a:pt x="23911" y="66675"/>
                  </a:cubicBezTo>
                  <a:cubicBezTo>
                    <a:pt x="25102" y="66278"/>
                    <a:pt x="26276" y="65830"/>
                    <a:pt x="27483" y="65485"/>
                  </a:cubicBezTo>
                  <a:cubicBezTo>
                    <a:pt x="29057" y="65035"/>
                    <a:pt x="30989" y="65342"/>
                    <a:pt x="32246" y="64294"/>
                  </a:cubicBezTo>
                  <a:cubicBezTo>
                    <a:pt x="33609" y="63158"/>
                    <a:pt x="33747" y="61073"/>
                    <a:pt x="34627" y="59532"/>
                  </a:cubicBezTo>
                  <a:cubicBezTo>
                    <a:pt x="35337" y="58290"/>
                    <a:pt x="36427" y="57268"/>
                    <a:pt x="37008" y="55960"/>
                  </a:cubicBezTo>
                  <a:cubicBezTo>
                    <a:pt x="38027" y="53666"/>
                    <a:pt x="38595" y="51197"/>
                    <a:pt x="39389" y="48816"/>
                  </a:cubicBezTo>
                  <a:cubicBezTo>
                    <a:pt x="39786" y="47625"/>
                    <a:pt x="40183" y="46435"/>
                    <a:pt x="40580" y="45244"/>
                  </a:cubicBezTo>
                  <a:cubicBezTo>
                    <a:pt x="40977" y="44053"/>
                    <a:pt x="41771" y="41672"/>
                    <a:pt x="41771" y="41672"/>
                  </a:cubicBezTo>
                  <a:cubicBezTo>
                    <a:pt x="40977" y="40878"/>
                    <a:pt x="39967" y="40254"/>
                    <a:pt x="39389" y="39291"/>
                  </a:cubicBezTo>
                  <a:cubicBezTo>
                    <a:pt x="37517" y="36172"/>
                    <a:pt x="37836" y="31680"/>
                    <a:pt x="39389" y="28575"/>
                  </a:cubicBezTo>
                  <a:cubicBezTo>
                    <a:pt x="40312" y="26728"/>
                    <a:pt x="44842" y="25567"/>
                    <a:pt x="46533" y="25004"/>
                  </a:cubicBezTo>
                  <a:cubicBezTo>
                    <a:pt x="48905" y="17891"/>
                    <a:pt x="49701" y="17042"/>
                    <a:pt x="46533" y="5954"/>
                  </a:cubicBezTo>
                  <a:cubicBezTo>
                    <a:pt x="46188" y="4747"/>
                    <a:pt x="44168" y="5108"/>
                    <a:pt x="42961" y="4763"/>
                  </a:cubicBezTo>
                  <a:cubicBezTo>
                    <a:pt x="41388" y="4313"/>
                    <a:pt x="39786" y="3969"/>
                    <a:pt x="38199" y="3572"/>
                  </a:cubicBezTo>
                  <a:cubicBezTo>
                    <a:pt x="33583" y="495"/>
                    <a:pt x="33270" y="1644"/>
                    <a:pt x="3819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370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</a:rPr>
              <a:t>Least Developed Countries</a:t>
            </a:r>
            <a:endParaRPr lang="en-US" sz="32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839200" cy="4343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62400" y="524646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Created using </a:t>
            </a:r>
            <a:r>
              <a:rPr lang="en-US" sz="1000" dirty="0" smtClean="0">
                <a:hlinkClick r:id="rId3"/>
              </a:rPr>
              <a:t>Interactive Map </a:t>
            </a:r>
            <a:r>
              <a:rPr lang="en-US" sz="1000" dirty="0" smtClean="0"/>
              <a:t>and 2018 IMF data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659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43473"/>
            <a:ext cx="6096000" cy="59848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Malaysia: S 53%, I 36%, A 11%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400800" y="255570"/>
            <a:ext cx="2797534" cy="781337"/>
          </a:xfrm>
          <a:prstGeom prst="rect">
            <a:avLst/>
          </a:prstGeom>
        </p:spPr>
        <p:txBody>
          <a:bodyPr rIns="128016" anchor="t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Burundi</a:t>
            </a:r>
            <a:br>
              <a:rPr lang="en-US" dirty="0" smtClean="0"/>
            </a:br>
            <a:r>
              <a:rPr lang="en-US" dirty="0" smtClean="0"/>
              <a:t>S 4%, I 2%, A 94%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8813" t="30096" r="7832" b="25641"/>
          <a:stretch/>
        </p:blipFill>
        <p:spPr bwMode="auto">
          <a:xfrm>
            <a:off x="0" y="4302432"/>
            <a:ext cx="6096000" cy="2555567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18590" t="28973" r="2564" b="26578"/>
          <a:stretch/>
        </p:blipFill>
        <p:spPr bwMode="auto">
          <a:xfrm>
            <a:off x="0" y="925327"/>
            <a:ext cx="6096000" cy="301814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-32208" y="551021"/>
            <a:ext cx="6022942" cy="598487"/>
          </a:xfrm>
          <a:prstGeom prst="rect">
            <a:avLst/>
          </a:prstGeom>
        </p:spPr>
        <p:txBody>
          <a:bodyPr rIns="128016" anchor="t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France: S 79%, I 20%, A &lt;2%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16667" t="31340" r="35416" b="26780"/>
          <a:stretch/>
        </p:blipFill>
        <p:spPr bwMode="auto">
          <a:xfrm>
            <a:off x="6400800" y="990600"/>
            <a:ext cx="2676144" cy="2090455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/>
          <a:srcRect l="64584" t="32195" r="2884" b="25924"/>
          <a:stretch/>
        </p:blipFill>
        <p:spPr bwMode="auto">
          <a:xfrm>
            <a:off x="6400800" y="3090307"/>
            <a:ext cx="2676144" cy="220711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8767" y="-29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Income Comparison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75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943600"/>
          </a:xfrm>
        </p:spPr>
        <p:txBody>
          <a:bodyPr>
            <a:normAutofit/>
          </a:bodyPr>
          <a:lstStyle/>
          <a:p>
            <a:pPr lvl="1">
              <a:buClr>
                <a:srgbClr val="B0CCB0"/>
              </a:buClr>
            </a:pPr>
            <a:r>
              <a:rPr lang="en-US" sz="2800" dirty="0" smtClean="0">
                <a:solidFill>
                  <a:prstClr val="white"/>
                </a:solidFill>
              </a:rPr>
              <a:t>Int’l Monetary System</a:t>
            </a:r>
            <a:endParaRPr lang="en-US" sz="2800" dirty="0">
              <a:solidFill>
                <a:prstClr val="white"/>
              </a:solidFill>
            </a:endParaRPr>
          </a:p>
          <a:p>
            <a:pPr lvl="1">
              <a:buClr>
                <a:srgbClr val="B0CCB0"/>
              </a:buClr>
            </a:pPr>
            <a:r>
              <a:rPr lang="en-US" sz="2800" dirty="0" smtClean="0">
                <a:solidFill>
                  <a:prstClr val="white"/>
                </a:solidFill>
              </a:rPr>
              <a:t>Int’l Trade System</a:t>
            </a:r>
            <a:endParaRPr lang="en-US" sz="2800" dirty="0">
              <a:solidFill>
                <a:prstClr val="white"/>
              </a:solidFill>
            </a:endParaRPr>
          </a:p>
          <a:p>
            <a:pPr lvl="1">
              <a:buClr>
                <a:srgbClr val="B0CCB0"/>
              </a:buClr>
            </a:pPr>
            <a:r>
              <a:rPr lang="en-US" sz="2800" dirty="0" smtClean="0">
                <a:solidFill>
                  <a:prstClr val="white"/>
                </a:solidFill>
              </a:rPr>
              <a:t>Int’l Investment &amp; Int’l Finance</a:t>
            </a:r>
            <a:endParaRPr lang="en-US" sz="2800" dirty="0">
              <a:solidFill>
                <a:prstClr val="white"/>
              </a:solidFill>
            </a:endParaRPr>
          </a:p>
          <a:p>
            <a:pPr lvl="1">
              <a:buClr>
                <a:srgbClr val="B0CCB0"/>
              </a:buClr>
            </a:pPr>
            <a:r>
              <a:rPr lang="en-US" sz="2800" dirty="0" smtClean="0">
                <a:solidFill>
                  <a:prstClr val="white"/>
                </a:solidFill>
              </a:rPr>
              <a:t>Development</a:t>
            </a:r>
            <a:endParaRPr lang="en-US" sz="2800" dirty="0">
              <a:solidFill>
                <a:prstClr val="white"/>
              </a:solidFill>
            </a:endParaRPr>
          </a:p>
          <a:p>
            <a:pPr lvl="1">
              <a:buClr>
                <a:srgbClr val="B0CCB0"/>
              </a:buClr>
            </a:pPr>
            <a:r>
              <a:rPr lang="en-US" sz="2800" dirty="0" smtClean="0">
                <a:solidFill>
                  <a:prstClr val="white"/>
                </a:solidFill>
              </a:rPr>
              <a:t>Theories</a:t>
            </a:r>
          </a:p>
          <a:p>
            <a:pPr marL="411480" lvl="1" indent="0">
              <a:buClr>
                <a:srgbClr val="B0CCB0"/>
              </a:buClr>
              <a:buNone/>
            </a:pPr>
            <a:endParaRPr lang="en-US" sz="2800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¤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2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1109</TotalTime>
  <Words>172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Rockwell</vt:lpstr>
      <vt:lpstr>Wingdings</vt:lpstr>
      <vt:lpstr>Wingdings 2</vt:lpstr>
      <vt:lpstr>Foundry</vt:lpstr>
      <vt:lpstr>The Basics </vt:lpstr>
      <vt:lpstr>Key Economic Actors</vt:lpstr>
      <vt:lpstr>Global Divide</vt:lpstr>
      <vt:lpstr>GN Countries</vt:lpstr>
      <vt:lpstr>Global Divide</vt:lpstr>
      <vt:lpstr>Emerging Economies (EEs)</vt:lpstr>
      <vt:lpstr>Least Developed Countries</vt:lpstr>
      <vt:lpstr>PowerPoint Presentation</vt:lpstr>
      <vt:lpstr>IPE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</dc:title>
  <dc:creator>Kimberly Weir</dc:creator>
  <cp:lastModifiedBy>Kimberly Weir</cp:lastModifiedBy>
  <cp:revision>113</cp:revision>
  <dcterms:created xsi:type="dcterms:W3CDTF">2013-01-06T17:31:01Z</dcterms:created>
  <dcterms:modified xsi:type="dcterms:W3CDTF">2019-08-21T20:43:32Z</dcterms:modified>
</cp:coreProperties>
</file>